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308" r:id="rId9"/>
    <p:sldId id="309" r:id="rId10"/>
    <p:sldId id="305" r:id="rId11"/>
    <p:sldId id="265" r:id="rId12"/>
    <p:sldId id="306" r:id="rId13"/>
    <p:sldId id="307" r:id="rId14"/>
    <p:sldId id="268" r:id="rId15"/>
    <p:sldId id="269" r:id="rId16"/>
    <p:sldId id="270" r:id="rId17"/>
    <p:sldId id="289" r:id="rId18"/>
    <p:sldId id="290" r:id="rId19"/>
    <p:sldId id="291" r:id="rId20"/>
    <p:sldId id="296" r:id="rId21"/>
    <p:sldId id="297" r:id="rId22"/>
    <p:sldId id="292" r:id="rId23"/>
    <p:sldId id="293" r:id="rId24"/>
    <p:sldId id="298" r:id="rId25"/>
    <p:sldId id="299" r:id="rId26"/>
    <p:sldId id="313" r:id="rId27"/>
    <p:sldId id="300" r:id="rId28"/>
    <p:sldId id="301" r:id="rId29"/>
    <p:sldId id="281" r:id="rId30"/>
    <p:sldId id="312" r:id="rId31"/>
    <p:sldId id="282" r:id="rId32"/>
    <p:sldId id="283" r:id="rId33"/>
    <p:sldId id="284" r:id="rId34"/>
    <p:sldId id="285" r:id="rId35"/>
    <p:sldId id="286" r:id="rId36"/>
    <p:sldId id="311" r:id="rId37"/>
    <p:sldId id="31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56" autoAdjust="0"/>
  </p:normalViewPr>
  <p:slideViewPr>
    <p:cSldViewPr>
      <p:cViewPr varScale="1">
        <p:scale>
          <a:sx n="96" d="100"/>
          <a:sy n="96" d="100"/>
        </p:scale>
        <p:origin x="19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81000" y="4419600"/>
            <a:ext cx="8077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Asociación y Dependencia de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CASO DE ESTUDIO: VIDEOJUEGO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09600" y="1295400"/>
            <a:ext cx="3962400" cy="50292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" sz="2000" b="1" dirty="0" err="1" smtClean="0">
                <a:solidFill>
                  <a:schemeClr val="tx1"/>
                </a:solidFill>
              </a:rPr>
              <a:t>NaveEspacial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velocidad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combustible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NaveEspacial</a:t>
            </a:r>
            <a:r>
              <a:rPr lang="es-ES" sz="2000" dirty="0">
                <a:solidFill>
                  <a:schemeClr val="tx1"/>
                </a:solidFill>
              </a:rPr>
              <a:t>(v</a:t>
            </a:r>
            <a:r>
              <a:rPr lang="es-ES" sz="2000" dirty="0" smtClean="0">
                <a:solidFill>
                  <a:schemeClr val="tx1"/>
                </a:solidFill>
              </a:rPr>
              <a:t>, c: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cambiarVelocidad</a:t>
            </a:r>
            <a:r>
              <a:rPr lang="es-ES" sz="2000" dirty="0">
                <a:solidFill>
                  <a:schemeClr val="tx1"/>
                </a:solidFill>
              </a:rPr>
              <a:t>(v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cambiarCombustible</a:t>
            </a:r>
            <a:r>
              <a:rPr lang="es-ES" sz="2000" dirty="0">
                <a:solidFill>
                  <a:schemeClr val="tx1"/>
                </a:solidFill>
              </a:rPr>
              <a:t>(c</a:t>
            </a:r>
            <a:r>
              <a:rPr lang="es-ES" sz="2000" dirty="0" smtClean="0">
                <a:solidFill>
                  <a:schemeClr val="tx1"/>
                </a:solidFill>
              </a:rPr>
              <a:t>: 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copy</a:t>
            </a:r>
            <a:r>
              <a:rPr lang="es-ES" sz="2000" dirty="0">
                <a:solidFill>
                  <a:schemeClr val="tx1"/>
                </a:solidFill>
              </a:rPr>
              <a:t>(n</a:t>
            </a:r>
            <a:r>
              <a:rPr lang="es-ES" sz="2000" dirty="0" smtClean="0">
                <a:solidFill>
                  <a:schemeClr val="tx1"/>
                </a:solidFill>
              </a:rPr>
              <a:t>: </a:t>
            </a:r>
            <a:r>
              <a:rPr lang="es-ES" sz="2000" dirty="0" err="1" smtClean="0">
                <a:solidFill>
                  <a:schemeClr val="tx1"/>
                </a:solidFill>
              </a:rPr>
              <a:t>NaveEspacial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>
              <a:spcBef>
                <a:spcPts val="600"/>
              </a:spcBef>
            </a:pPr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obtenerVelocidad</a:t>
            </a:r>
            <a:r>
              <a:rPr lang="es-ES" sz="2000" dirty="0" smtClean="0">
                <a:solidFill>
                  <a:schemeClr val="tx1"/>
                </a:solidFill>
              </a:rPr>
              <a:t>(): 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obtenerCombustible</a:t>
            </a:r>
            <a:r>
              <a:rPr lang="es-ES" sz="2000" dirty="0" smtClean="0">
                <a:solidFill>
                  <a:schemeClr val="tx1"/>
                </a:solidFill>
              </a:rPr>
              <a:t>(): 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equals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n:NaveEspacial</a:t>
            </a:r>
            <a:r>
              <a:rPr lang="es-ES" sz="2000" dirty="0" smtClean="0">
                <a:solidFill>
                  <a:schemeClr val="tx1"/>
                </a:solidFill>
              </a:rPr>
              <a:t>): 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clone</a:t>
            </a:r>
            <a:r>
              <a:rPr lang="es-ES" sz="2000" dirty="0" smtClean="0">
                <a:solidFill>
                  <a:schemeClr val="tx1"/>
                </a:solidFill>
              </a:rPr>
              <a:t>(): </a:t>
            </a:r>
            <a:r>
              <a:rPr lang="es-ES" sz="2000" dirty="0" err="1" smtClean="0">
                <a:solidFill>
                  <a:schemeClr val="tx1"/>
                </a:solidFill>
              </a:rPr>
              <a:t>NaveEspacial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609600" y="1676400"/>
            <a:ext cx="396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09600" y="2743200"/>
            <a:ext cx="3962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8487" y="2362200"/>
            <a:ext cx="3600400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cambiarCombustible</a:t>
            </a:r>
            <a:r>
              <a:rPr lang="es-ES" dirty="0" smtClean="0">
                <a:solidFill>
                  <a:schemeClr val="tx1"/>
                </a:solidFill>
              </a:rPr>
              <a:t>(p: </a:t>
            </a:r>
            <a:r>
              <a:rPr lang="es-ES" dirty="0">
                <a:solidFill>
                  <a:schemeClr val="tx1"/>
                </a:solidFill>
              </a:rPr>
              <a:t>entero)</a:t>
            </a: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Si </a:t>
            </a:r>
            <a:r>
              <a:rPr lang="es-ES" dirty="0" err="1" smtClean="0">
                <a:solidFill>
                  <a:schemeClr val="tx1"/>
                </a:solidFill>
              </a:rPr>
              <a:t>combustible+p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&gt;=</a:t>
            </a:r>
            <a:r>
              <a:rPr lang="es-ES" dirty="0" smtClean="0">
                <a:solidFill>
                  <a:schemeClr val="tx1"/>
                </a:solidFill>
              </a:rPr>
              <a:t>0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 combustible = </a:t>
            </a:r>
            <a:r>
              <a:rPr lang="es-ES" dirty="0" err="1" smtClean="0">
                <a:solidFill>
                  <a:schemeClr val="tx1"/>
                </a:solidFill>
              </a:rPr>
              <a:t>combustible+p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868487" y="1447800"/>
            <a:ext cx="3600400" cy="76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NaveEspacial</a:t>
            </a:r>
            <a:r>
              <a:rPr lang="es-ES" dirty="0" smtClean="0">
                <a:solidFill>
                  <a:schemeClr val="tx1"/>
                </a:solidFill>
              </a:rPr>
              <a:t>(v, c: </a:t>
            </a:r>
            <a:r>
              <a:rPr lang="es-ES" dirty="0">
                <a:solidFill>
                  <a:schemeClr val="tx1"/>
                </a:solidFill>
              </a:rPr>
              <a:t>entero)</a:t>
            </a: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Requiere c&gt;=0, v&gt;=0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12 Rectángulo"/>
          <p:cNvSpPr/>
          <p:nvPr/>
        </p:nvSpPr>
        <p:spPr>
          <a:xfrm>
            <a:off x="4868487" y="3352800"/>
            <a:ext cx="3600400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cambiarVelocidad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p:entero</a:t>
            </a:r>
            <a:r>
              <a:rPr lang="es-ES" dirty="0" smtClean="0">
                <a:solidFill>
                  <a:schemeClr val="tx1"/>
                </a:solidFill>
              </a:rPr>
              <a:t>)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Si </a:t>
            </a:r>
            <a:r>
              <a:rPr lang="es-ES" dirty="0" err="1" smtClean="0">
                <a:solidFill>
                  <a:schemeClr val="tx1"/>
                </a:solidFill>
              </a:rPr>
              <a:t>velocidad+p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&gt;=</a:t>
            </a:r>
            <a:r>
              <a:rPr lang="es-ES" dirty="0" smtClean="0">
                <a:solidFill>
                  <a:schemeClr val="tx1"/>
                </a:solidFill>
              </a:rPr>
              <a:t>0</a:t>
            </a:r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 velocidad = </a:t>
            </a:r>
            <a:r>
              <a:rPr lang="es-ES" dirty="0" err="1" smtClean="0">
                <a:solidFill>
                  <a:schemeClr val="tx1"/>
                </a:solidFill>
              </a:rPr>
              <a:t>velocidad+p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1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s-ES" dirty="0" smtClean="0"/>
              <a:t>La </a:t>
            </a:r>
            <a:r>
              <a:rPr lang="es-ES" dirty="0"/>
              <a:t>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dirty="0"/>
              <a:t> es </a:t>
            </a:r>
            <a:r>
              <a:rPr lang="es-ES" b="1" dirty="0"/>
              <a:t>cliente</a:t>
            </a:r>
            <a:r>
              <a:rPr lang="es-ES" dirty="0"/>
              <a:t> de la clase </a:t>
            </a:r>
            <a:r>
              <a:rPr lang="es-ES" b="1" dirty="0"/>
              <a:t>proveedora</a:t>
            </a:r>
            <a:r>
              <a:rPr lang="es-ES" dirty="0"/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dirty="0"/>
              <a:t>.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" dirty="0"/>
              <a:t>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dirty="0"/>
              <a:t> solo necesita conocer la </a:t>
            </a:r>
            <a:r>
              <a:rPr lang="es-ES" b="1" dirty="0"/>
              <a:t>signatura</a:t>
            </a:r>
            <a:r>
              <a:rPr lang="es-ES" dirty="0"/>
              <a:t> de los servicios provistos por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dirty="0"/>
              <a:t>. </a:t>
            </a:r>
            <a:endParaRPr lang="es-ES" dirty="0" smtClean="0"/>
          </a:p>
          <a:p>
            <a:pPr marL="114300" indent="0">
              <a:spcBef>
                <a:spcPts val="1200"/>
              </a:spcBef>
              <a:buNone/>
            </a:pPr>
            <a:r>
              <a:rPr lang="es-ES" dirty="0" smtClean="0"/>
              <a:t>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dirty="0" smtClean="0"/>
              <a:t> no necesita conocer a 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dirty="0" smtClean="0"/>
              <a:t> ni a ninguna de sus clases clientes. 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</a:t>
            </a:r>
            <a:r>
              <a:rPr lang="en-US" dirty="0"/>
              <a:t>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v,int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v&gt;= 0 c&gt;= 0</a:t>
            </a: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velocidad = 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combustible = 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7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</a:t>
            </a:r>
            <a:r>
              <a:rPr lang="en-US" dirty="0"/>
              <a:t>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//Comandos</a:t>
            </a: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cambiarVelocidad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p){</a:t>
            </a: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velocidad+p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&gt;=0)</a:t>
            </a: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velocidad= 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velocidad+p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cambiarCombustible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p){</a:t>
            </a: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combustible+p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combustible =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combustible+p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Consultas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obtenerVelocidad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obtenerCombustible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</a:t>
            </a:r>
            <a:r>
              <a:rPr lang="es-ES_tradnl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_tradnl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657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</a:t>
            </a: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n ligada.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n.obtenerVelocidad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n.obtenerCombustible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5181600"/>
            <a:ext cx="8219256" cy="1377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s-ES" sz="2400" dirty="0" smtClean="0"/>
              <a:t>El comando </a:t>
            </a:r>
            <a:r>
              <a:rPr lang="es-ES" sz="2400" b="1" dirty="0" err="1" smtClean="0">
                <a:latin typeface="Courier New" pitchFamily="49" charset="0"/>
                <a:cs typeface="Courier New" pitchFamily="49" charset="0"/>
              </a:rPr>
              <a:t>copy</a:t>
            </a: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400" dirty="0" smtClean="0"/>
              <a:t>copia el estado interno del objeto ligado al parámetro, en el estado interno del objeto que recibe el mensaje. </a:t>
            </a:r>
          </a:p>
        </p:txBody>
      </p:sp>
    </p:spTree>
    <p:extLst>
      <p:ext uri="{BB962C8B-B14F-4D97-AF65-F5344CB8AC3E}">
        <p14:creationId xmlns:p14="http://schemas.microsoft.com/office/powerpoint/2010/main" val="182145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6576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</a:t>
            </a: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combustible;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n ligada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velocidad==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n.obtenerVelocidad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combustible==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n.obtenerCombustible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10776" y="5105400"/>
            <a:ext cx="8215064" cy="1524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s-ES" sz="2400" dirty="0" smtClean="0"/>
              <a:t>La consulta </a:t>
            </a:r>
            <a:r>
              <a:rPr lang="es-ES" sz="2400" b="1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400" dirty="0" smtClean="0"/>
              <a:t>decide si dos objetos son equivalentes, esto es, retorna true si el objeto que recibe el mensaje tiene el mismo estado interno que el objeto ligado al parámetro. </a:t>
            </a:r>
          </a:p>
        </p:txBody>
      </p:sp>
    </p:spTree>
    <p:extLst>
      <p:ext uri="{BB962C8B-B14F-4D97-AF65-F5344CB8AC3E}">
        <p14:creationId xmlns:p14="http://schemas.microsoft.com/office/powerpoint/2010/main" val="348247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505200"/>
          </a:xfrm>
          <a:solidFill>
            <a:srgbClr val="FFFF99">
              <a:alpha val="95000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velocidad;</a:t>
            </a: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combustible;</a:t>
            </a:r>
          </a:p>
          <a:p>
            <a:pPr marL="0" indent="0">
              <a:buNone/>
            </a:pP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clone(){</a:t>
            </a:r>
          </a:p>
          <a:p>
            <a:pPr marL="0" indent="0"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(velocidad, 				               combustible);</a:t>
            </a:r>
          </a:p>
          <a:p>
            <a:pPr marL="0" indent="0"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95536" y="5029200"/>
            <a:ext cx="8291264" cy="10728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s-ES" sz="2400" dirty="0"/>
              <a:t>La consulta </a:t>
            </a:r>
            <a:r>
              <a:rPr lang="es-ES" sz="2400" b="1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s-E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400" dirty="0"/>
              <a:t>retorna un nuevo objeto con </a:t>
            </a:r>
            <a:r>
              <a:rPr lang="es-ES" sz="2400" dirty="0" smtClean="0"/>
              <a:t>el mismo estado </a:t>
            </a:r>
            <a:r>
              <a:rPr lang="es-ES" sz="2400" dirty="0"/>
              <a:t>interno que el objeto que recibió el mensaje. </a:t>
            </a:r>
          </a:p>
        </p:txBody>
      </p:sp>
    </p:spTree>
    <p:extLst>
      <p:ext uri="{BB962C8B-B14F-4D97-AF65-F5344CB8AC3E}">
        <p14:creationId xmlns:p14="http://schemas.microsoft.com/office/powerpoint/2010/main" val="179741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0" y="1295400"/>
            <a:ext cx="41148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6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1905000"/>
            <a:ext cx="4114800" cy="2895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600"/>
              </a:spcBef>
            </a:pPr>
            <a:r>
              <a:rPr lang="es-ES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pPr fontAlgn="t">
              <a:spcBef>
                <a:spcPts val="600"/>
              </a:spcBef>
            </a:pPr>
            <a:r>
              <a:rPr lang="es-ES" sz="2000" dirty="0" err="1" smtClean="0">
                <a:solidFill>
                  <a:sysClr val="windowText" lastClr="000000"/>
                </a:solidFill>
              </a:rPr>
              <a:t>maxVidas:entero</a:t>
            </a:r>
            <a:endParaRPr lang="es-ES" sz="2000" dirty="0" smtClean="0">
              <a:solidFill>
                <a:sysClr val="windowText" lastClr="000000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 smtClean="0">
                <a:solidFill>
                  <a:sysClr val="windowText" lastClr="000000"/>
                </a:solidFill>
              </a:rPr>
              <a:t>&lt;&lt;Atributos de instancia&gt;&gt;</a:t>
            </a:r>
          </a:p>
          <a:p>
            <a:pPr fontAlgn="t">
              <a:spcBef>
                <a:spcPts val="600"/>
              </a:spcBef>
            </a:pPr>
            <a:r>
              <a:rPr lang="es-ES" sz="2000" dirty="0" smtClean="0">
                <a:solidFill>
                  <a:sysClr val="windowText" lastClr="000000"/>
                </a:solidFill>
              </a:rPr>
              <a:t>Nave: </a:t>
            </a:r>
            <a:r>
              <a:rPr lang="es-ES" sz="2000" b="1" dirty="0" err="1" smtClean="0">
                <a:solidFill>
                  <a:sysClr val="windowText" lastClr="000000"/>
                </a:solidFill>
              </a:rPr>
              <a:t>NaveEspacial</a:t>
            </a:r>
            <a:endParaRPr lang="es-ES" sz="2000" b="1" dirty="0" smtClean="0">
              <a:solidFill>
                <a:sysClr val="windowText" lastClr="000000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 err="1" smtClean="0">
                <a:solidFill>
                  <a:sysClr val="windowText" lastClr="000000"/>
                </a:solidFill>
              </a:rPr>
              <a:t>vidas:entero</a:t>
            </a:r>
            <a:endParaRPr lang="es-ES" sz="2000" dirty="0" smtClean="0">
              <a:solidFill>
                <a:sysClr val="windowText" lastClr="000000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 err="1" smtClean="0">
                <a:solidFill>
                  <a:sysClr val="windowText" lastClr="000000"/>
                </a:solidFill>
              </a:rPr>
              <a:t>antenas:entero</a:t>
            </a:r>
            <a:endParaRPr lang="es-ES" sz="2000" dirty="0" smtClean="0">
              <a:solidFill>
                <a:sysClr val="windowText" lastClr="000000"/>
              </a:solidFill>
            </a:endParaRPr>
          </a:p>
          <a:p>
            <a:pPr fontAlgn="t">
              <a:spcBef>
                <a:spcPts val="600"/>
              </a:spcBef>
            </a:pPr>
            <a:r>
              <a:rPr lang="es-ES" sz="2000" dirty="0" err="1" smtClean="0">
                <a:solidFill>
                  <a:sysClr val="windowText" lastClr="000000"/>
                </a:solidFill>
              </a:rPr>
              <a:t>manos:entero</a:t>
            </a:r>
            <a:endParaRPr lang="es-ES" sz="2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127679" y="1269642"/>
            <a:ext cx="5029200" cy="34778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maxVidas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Nave;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vidas;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antenas;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manos;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533400" y="5257800"/>
            <a:ext cx="83058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dirty="0" smtClean="0"/>
              <a:t>Las clases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dirty="0" smtClean="0"/>
              <a:t> y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400" dirty="0" smtClean="0"/>
              <a:t> están </a:t>
            </a:r>
            <a:r>
              <a:rPr lang="es-ES" sz="2400" b="1" dirty="0" smtClean="0"/>
              <a:t>asociadas</a:t>
            </a:r>
            <a:r>
              <a:rPr lang="es-ES" sz="2400" dirty="0" smtClean="0"/>
              <a:t>. </a:t>
            </a:r>
          </a:p>
          <a:p>
            <a:pPr marL="114300" indent="0">
              <a:buFont typeface="Arial" pitchFamily="34" charset="0"/>
              <a:buNone/>
            </a:pPr>
            <a:r>
              <a:rPr lang="es-ES" sz="2400" dirty="0" smtClean="0"/>
              <a:t>La clase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dirty="0" smtClean="0"/>
              <a:t> tiene un atributo de clase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741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0" y="1295400"/>
            <a:ext cx="41148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6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1904999"/>
            <a:ext cx="4114800" cy="2842517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Alien</a:t>
            </a:r>
            <a:r>
              <a:rPr lang="es-ES" sz="2000" dirty="0" smtClean="0">
                <a:solidFill>
                  <a:schemeClr val="tx1"/>
                </a:solidFill>
              </a:rPr>
              <a:t> (n:NaveEspacial,</a:t>
            </a: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          </a:t>
            </a:r>
            <a:r>
              <a:rPr lang="es-ES" sz="2000" dirty="0" err="1" smtClean="0">
                <a:solidFill>
                  <a:schemeClr val="tx1"/>
                </a:solidFill>
              </a:rPr>
              <a:t>v,a,m:entero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127679" y="1269642"/>
            <a:ext cx="5029200" cy="34778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v,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  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m){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Requiere n ligado y v &lt;=5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Nave = n;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v;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 = a;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m;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3400" y="4960203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es-ES" sz="2400" dirty="0" smtClean="0"/>
              <a:t>Cuando se crea un objeto de clase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dirty="0" smtClean="0"/>
              <a:t> queda </a:t>
            </a:r>
            <a:r>
              <a:rPr lang="es-ES" sz="2400" b="1" dirty="0" smtClean="0"/>
              <a:t>asociado</a:t>
            </a:r>
            <a:r>
              <a:rPr lang="es-ES" sz="2400" dirty="0" smtClean="0"/>
              <a:t> a un objeto de clase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400" dirty="0" smtClean="0"/>
              <a:t>. </a:t>
            </a:r>
            <a:endParaRPr lang="es-ES" sz="2400" dirty="0"/>
          </a:p>
        </p:txBody>
      </p:sp>
      <p:sp>
        <p:nvSpPr>
          <p:cNvPr id="3" name="Rectangle 2"/>
          <p:cNvSpPr/>
          <p:nvPr/>
        </p:nvSpPr>
        <p:spPr>
          <a:xfrm>
            <a:off x="4343400" y="2819400"/>
            <a:ext cx="1676400" cy="344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6 Rectángulo"/>
          <p:cNvSpPr/>
          <p:nvPr/>
        </p:nvSpPr>
        <p:spPr>
          <a:xfrm>
            <a:off x="533400" y="57912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es-ES" sz="2400" dirty="0" smtClean="0"/>
              <a:t>La clase cliente de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dirty="0" smtClean="0"/>
              <a:t> tiene la responsabilidad de asegurar que el parámetro real está ligado.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9741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0" y="1295400"/>
            <a:ext cx="41148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6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1904999"/>
            <a:ext cx="4114800" cy="2842517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recuperaVidas</a:t>
            </a:r>
            <a:r>
              <a:rPr lang="es-ES" sz="2000" dirty="0" smtClean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recibeHerida</a:t>
            </a:r>
            <a:r>
              <a:rPr lang="es-ES" sz="2000" dirty="0" smtClean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establecerNave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n:NaveEspacial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establecerAntenas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p:entero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establecerManos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p:entero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establecerVidas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p:entero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127679" y="1269642"/>
            <a:ext cx="5029200" cy="34778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//Comandos</a:t>
            </a:r>
          </a:p>
          <a:p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recuperaVidas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(vidas+2 &gt;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maxVidas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vidas =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maxVidas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s-ES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vidas = vidas+2;  }</a:t>
            </a:r>
          </a:p>
          <a:p>
            <a:endParaRPr lang="es-ES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recibeHerida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(vida &gt; 0) vida--; 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 ENTRE CLASES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s-ES" dirty="0" smtClean="0">
                <a:solidFill>
                  <a:srgbClr val="2F2B20"/>
                </a:solidFill>
              </a:rPr>
              <a:t>Un sistema orientado a objetos se construye a partir de una colección de </a:t>
            </a:r>
            <a:r>
              <a:rPr lang="es-ES" b="1" dirty="0">
                <a:solidFill>
                  <a:srgbClr val="2F2B20"/>
                </a:solidFill>
              </a:rPr>
              <a:t>clases relacionadas entre sí</a:t>
            </a:r>
            <a:r>
              <a:rPr lang="es-ES" b="1" dirty="0" smtClean="0">
                <a:solidFill>
                  <a:srgbClr val="2F2B20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Algunas clases cumplen el rol de </a:t>
            </a:r>
            <a:r>
              <a:rPr lang="es-ES" b="1" dirty="0"/>
              <a:t>proveedoras</a:t>
            </a:r>
            <a:r>
              <a:rPr lang="es-ES" dirty="0"/>
              <a:t> de servicios.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Algunas clases cumplen el rol de </a:t>
            </a:r>
            <a:r>
              <a:rPr lang="es-ES" b="1" dirty="0"/>
              <a:t>clientes</a:t>
            </a:r>
            <a:r>
              <a:rPr lang="es-ES" dirty="0"/>
              <a:t> de los servicios que brindan las clases proveedoras.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Algunas clases son proveedoras de servicios y a su vez clientes de otras clases proveedoras.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ES" dirty="0"/>
              <a:t>Las funcionalidades y responsabilidades establecen un </a:t>
            </a:r>
            <a:r>
              <a:rPr lang="es-ES" b="1" dirty="0" smtClean="0"/>
              <a:t>contrato</a:t>
            </a:r>
            <a:r>
              <a:rPr lang="es-ES" dirty="0"/>
              <a:t> </a:t>
            </a:r>
            <a:r>
              <a:rPr lang="es-ES" dirty="0" smtClean="0"/>
              <a:t>entre las clases relacionados. 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0" y="1295400"/>
            <a:ext cx="41148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6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1904999"/>
            <a:ext cx="4114800" cy="4073623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obtenerNave</a:t>
            </a:r>
            <a:r>
              <a:rPr lang="es-ES" sz="2000" dirty="0">
                <a:solidFill>
                  <a:schemeClr val="tx1"/>
                </a:solidFill>
              </a:rPr>
              <a:t>():</a:t>
            </a:r>
            <a:r>
              <a:rPr lang="es-ES" sz="2000" dirty="0" err="1">
                <a:solidFill>
                  <a:schemeClr val="tx1"/>
                </a:solidFill>
              </a:rPr>
              <a:t>NaveEspacial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obtenerVidas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obtenerAntenas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obtenerManos</a:t>
            </a:r>
            <a:r>
              <a:rPr lang="es-ES" sz="2000" dirty="0">
                <a:solidFill>
                  <a:schemeClr val="tx1"/>
                </a:solidFill>
              </a:rPr>
              <a:t>():</a:t>
            </a:r>
            <a:r>
              <a:rPr lang="es-ES" sz="2000" dirty="0" smtClean="0">
                <a:solidFill>
                  <a:schemeClr val="tx1"/>
                </a:solidFill>
              </a:rPr>
              <a:t>entero</a:t>
            </a: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127679" y="1269642"/>
            <a:ext cx="5029200" cy="470898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obtenerNave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Nave;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obtenerVidas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vidas;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obtenerAntenas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antenas;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obtenerManos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manos;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0" y="1295400"/>
            <a:ext cx="4114800" cy="6096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Bef>
                <a:spcPts val="6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1904999"/>
            <a:ext cx="4114800" cy="1919187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obtenerFuerza</a:t>
            </a:r>
            <a:r>
              <a:rPr lang="es-ES" sz="2000" dirty="0" smtClean="0">
                <a:solidFill>
                  <a:schemeClr val="tx1"/>
                </a:solidFill>
              </a:rPr>
              <a:t>():real</a:t>
            </a: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127679" y="1269642"/>
            <a:ext cx="5029200" cy="286232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pPr>
              <a:spcBef>
                <a:spcPts val="600"/>
              </a:spcBef>
            </a:pP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obtenerFuerza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600"/>
              </a:spcBef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s-AR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antenas+manos</a:t>
            </a: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)*vidas*  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Nave.obtenerVelocidad</a:t>
            </a: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/ 5;</a:t>
            </a:r>
          </a:p>
          <a:p>
            <a:pPr>
              <a:spcBef>
                <a:spcPts val="600"/>
              </a:spcBef>
            </a:pPr>
            <a:r>
              <a:rPr lang="es-AR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s-ES" sz="20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6 Rectángulo"/>
          <p:cNvSpPr/>
          <p:nvPr/>
        </p:nvSpPr>
        <p:spPr>
          <a:xfrm>
            <a:off x="514350" y="4114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es-ES" sz="2400" dirty="0" smtClean="0"/>
              <a:t>La consulta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obtenerFuerza</a:t>
            </a:r>
            <a:r>
              <a:rPr lang="es-ES" sz="2400" dirty="0" smtClean="0"/>
              <a:t> de la clase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dirty="0" smtClean="0"/>
              <a:t> envía el mensaje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obtenerVelocidad</a:t>
            </a:r>
            <a:r>
              <a:rPr lang="es-ES" sz="2400" dirty="0" smtClean="0"/>
              <a:t> a un objeto de la clase asociada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Nave</a:t>
            </a:r>
            <a:r>
              <a:rPr lang="es-ES" sz="2400" dirty="0" smtClean="0"/>
              <a:t>. </a:t>
            </a:r>
            <a:endParaRPr lang="es-ES" sz="2400" dirty="0"/>
          </a:p>
        </p:txBody>
      </p:sp>
      <p:sp>
        <p:nvSpPr>
          <p:cNvPr id="7" name="Rectangle 6"/>
          <p:cNvSpPr/>
          <p:nvPr/>
        </p:nvSpPr>
        <p:spPr>
          <a:xfrm>
            <a:off x="4343400" y="2438400"/>
            <a:ext cx="3733800" cy="344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6 Rectángulo"/>
          <p:cNvSpPr/>
          <p:nvPr/>
        </p:nvSpPr>
        <p:spPr>
          <a:xfrm>
            <a:off x="533400" y="5352871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Font typeface="Arial" pitchFamily="34" charset="0"/>
              <a:buNone/>
            </a:pPr>
            <a:r>
              <a:rPr lang="es-ES" sz="2400" dirty="0" smtClean="0"/>
              <a:t>La clase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dirty="0" smtClean="0"/>
              <a:t> asume que el atributo de instancia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Nave</a:t>
            </a:r>
            <a:r>
              <a:rPr lang="es-ES" sz="2400" dirty="0" smtClean="0"/>
              <a:t> está ligada, ya que este es un compromiso asumido por las clases que la usan.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233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5748" y="5044441"/>
            <a:ext cx="8383452" cy="166116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s-ES" sz="2400" dirty="0" smtClean="0"/>
              <a:t>El comando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ES" sz="2400" dirty="0" smtClean="0"/>
              <a:t> asigna al </a:t>
            </a:r>
            <a:r>
              <a:rPr lang="es-ES" sz="2400" dirty="0" err="1" smtClean="0"/>
              <a:t>alien</a:t>
            </a:r>
            <a:r>
              <a:rPr lang="es-ES" sz="2400" dirty="0" smtClean="0"/>
              <a:t> que recibe el mensaje la misma cantidad de vidas, antenas y manos que el </a:t>
            </a:r>
            <a:r>
              <a:rPr lang="es-ES" sz="2400" dirty="0" err="1" smtClean="0"/>
              <a:t>alien</a:t>
            </a:r>
            <a:r>
              <a:rPr lang="es-ES" sz="2400" dirty="0" smtClean="0"/>
              <a:t> que pasa como parámetro y </a:t>
            </a:r>
            <a:r>
              <a:rPr lang="es-ES" sz="2400" b="1" dirty="0" smtClean="0"/>
              <a:t>lo asocia también a la misma nave</a:t>
            </a:r>
            <a:r>
              <a:rPr lang="es-ES" sz="2400" dirty="0" smtClean="0"/>
              <a:t>. </a:t>
            </a:r>
          </a:p>
        </p:txBody>
      </p:sp>
      <p:sp>
        <p:nvSpPr>
          <p:cNvPr id="5" name="7 CuadroTexto"/>
          <p:cNvSpPr txBox="1"/>
          <p:nvPr/>
        </p:nvSpPr>
        <p:spPr>
          <a:xfrm>
            <a:off x="0" y="1243548"/>
            <a:ext cx="9144000" cy="26776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a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ligada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Nave 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410200" y="3352800"/>
            <a:ext cx="3401143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 smtClean="0">
                <a:solidFill>
                  <a:schemeClr val="bg1"/>
                </a:solidFill>
              </a:rPr>
              <a:t>Copy</a:t>
            </a:r>
            <a:r>
              <a:rPr lang="es-ES" sz="2400" b="1" dirty="0" smtClean="0">
                <a:solidFill>
                  <a:schemeClr val="bg1"/>
                </a:solidFill>
              </a:rPr>
              <a:t> superficial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8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5748" y="5589270"/>
            <a:ext cx="8383452" cy="6705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s-ES" sz="2400" b="1" dirty="0"/>
              <a:t>Se modifica la identidad del atributo </a:t>
            </a:r>
            <a:r>
              <a:rPr lang="es-ES" sz="2400" dirty="0"/>
              <a:t>de instancia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Nave</a:t>
            </a:r>
            <a:r>
              <a:rPr lang="es-ES" sz="2400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4724400" cy="344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0" y="1243548"/>
            <a:ext cx="9144000" cy="26776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a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ligada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Nave 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976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6" name="7 CuadroTexto"/>
          <p:cNvSpPr txBox="1"/>
          <p:nvPr/>
        </p:nvSpPr>
        <p:spPr>
          <a:xfrm>
            <a:off x="0" y="1243548"/>
            <a:ext cx="9144000" cy="187743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clone(){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ave,vidas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manos,antenas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s-E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5748" y="5044441"/>
            <a:ext cx="8383452" cy="166116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s-ES" sz="2400" dirty="0" smtClean="0"/>
              <a:t>La consulta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clone </a:t>
            </a:r>
            <a:r>
              <a:rPr lang="es-ES" sz="2400" dirty="0" smtClean="0"/>
              <a:t>crea y devuelve un </a:t>
            </a:r>
            <a:r>
              <a:rPr lang="es-ES" sz="2400" dirty="0" err="1" smtClean="0"/>
              <a:t>alien</a:t>
            </a:r>
            <a:r>
              <a:rPr lang="es-ES" sz="2400" dirty="0" smtClean="0"/>
              <a:t> con la misma cantidad de vidas, antenas y manos que el </a:t>
            </a:r>
            <a:r>
              <a:rPr lang="es-ES" sz="2400" dirty="0" err="1" smtClean="0"/>
              <a:t>alien</a:t>
            </a:r>
            <a:r>
              <a:rPr lang="es-ES" sz="2400" dirty="0" smtClean="0"/>
              <a:t> que recibe el mensaje y </a:t>
            </a:r>
            <a:r>
              <a:rPr lang="es-ES" sz="2400" b="1" dirty="0" smtClean="0"/>
              <a:t>asociado también a la misma nave</a:t>
            </a:r>
            <a:r>
              <a:rPr lang="es-ES" sz="2400" dirty="0" smtClean="0"/>
              <a:t>. 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410200" y="3352800"/>
            <a:ext cx="3401143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smtClean="0">
                <a:solidFill>
                  <a:schemeClr val="bg1"/>
                </a:solidFill>
              </a:rPr>
              <a:t>Clone superficial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6" name="7 CuadroTexto"/>
          <p:cNvSpPr txBox="1"/>
          <p:nvPr/>
        </p:nvSpPr>
        <p:spPr>
          <a:xfrm>
            <a:off x="0" y="1243548"/>
            <a:ext cx="9144000" cy="26776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a ligada </a:t>
            </a:r>
            <a:endParaRPr lang="es-E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(Nave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vidas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manos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antenas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  <a:p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5748" y="4191000"/>
            <a:ext cx="8383452" cy="166116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</a:pPr>
            <a:r>
              <a:rPr lang="es-ES" sz="2400" dirty="0"/>
              <a:t>La consulta </a:t>
            </a:r>
            <a:r>
              <a:rPr lang="es-ES" sz="2400" b="1" dirty="0" err="1">
                <a:latin typeface="Courier New" pitchFamily="49" charset="0"/>
                <a:cs typeface="Courier New" pitchFamily="49" charset="0"/>
              </a:rPr>
              <a:t>equals</a:t>
            </a:r>
            <a:r>
              <a:rPr lang="es-E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400" dirty="0"/>
              <a:t>retorna true si el </a:t>
            </a:r>
            <a:r>
              <a:rPr lang="es-ES" sz="2400" dirty="0" err="1"/>
              <a:t>alien</a:t>
            </a:r>
            <a:r>
              <a:rPr lang="es-ES" sz="2400" dirty="0"/>
              <a:t> que recibe el mensaje y el que pasa como parámetro son </a:t>
            </a:r>
            <a:r>
              <a:rPr lang="es-ES" sz="2400" b="1" dirty="0"/>
              <a:t>equivalentes</a:t>
            </a:r>
            <a:r>
              <a:rPr lang="es-ES" sz="2400" dirty="0"/>
              <a:t>. </a:t>
            </a:r>
            <a:endParaRPr lang="es-ES" sz="2400" dirty="0" smtClean="0"/>
          </a:p>
          <a:p>
            <a:pPr lvl="0">
              <a:spcBef>
                <a:spcPts val="1200"/>
              </a:spcBef>
            </a:pPr>
            <a:r>
              <a:rPr lang="es-ES" sz="2400" dirty="0" smtClean="0"/>
              <a:t>Dos </a:t>
            </a:r>
            <a:r>
              <a:rPr lang="es-ES" sz="2400" dirty="0" err="1" smtClean="0"/>
              <a:t>aliens</a:t>
            </a:r>
            <a:r>
              <a:rPr lang="es-ES" sz="2400" dirty="0" smtClean="0"/>
              <a:t> son </a:t>
            </a:r>
            <a:r>
              <a:rPr lang="es-ES" sz="2400" dirty="0"/>
              <a:t>equivalentes si </a:t>
            </a:r>
            <a:r>
              <a:rPr lang="es-ES" sz="2400" dirty="0" smtClean="0"/>
              <a:t>tienen la misma cantidad </a:t>
            </a:r>
            <a:r>
              <a:rPr lang="es-ES" sz="2400" dirty="0"/>
              <a:t>de vidas, manos y antenas y ambos están asociados a la misma nave. </a:t>
            </a:r>
            <a:r>
              <a:rPr lang="es-ES" sz="2400" dirty="0" smtClean="0"/>
              <a:t>Es </a:t>
            </a:r>
            <a:r>
              <a:rPr lang="es-ES" sz="2400" dirty="0"/>
              <a:t>decir los atributos de instancia </a:t>
            </a:r>
            <a:r>
              <a:rPr lang="es-ES" sz="2400" b="1" dirty="0">
                <a:latin typeface="Courier New" pitchFamily="49" charset="0"/>
                <a:cs typeface="Courier New" pitchFamily="49" charset="0"/>
              </a:rPr>
              <a:t>Nave</a:t>
            </a:r>
            <a:r>
              <a:rPr lang="es-ES" sz="2400" dirty="0"/>
              <a:t> de los dos objetos de clase </a:t>
            </a:r>
            <a:r>
              <a:rPr lang="es-ES" sz="2400" b="1" dirty="0" err="1">
                <a:latin typeface="Courier New" pitchFamily="49" charset="0"/>
                <a:cs typeface="Courier New" pitchFamily="49" charset="0"/>
              </a:rPr>
              <a:t>Alien</a:t>
            </a:r>
            <a:r>
              <a:rPr lang="es-ES" sz="2400" dirty="0"/>
              <a:t> tienen la misma </a:t>
            </a:r>
            <a:r>
              <a:rPr lang="es-ES" sz="2400" b="1" dirty="0"/>
              <a:t>identidad</a:t>
            </a:r>
            <a:r>
              <a:rPr lang="es-ES" sz="2400" dirty="0"/>
              <a:t>. 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742857" y="3505200"/>
            <a:ext cx="3401143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 smtClean="0">
                <a:solidFill>
                  <a:schemeClr val="bg1"/>
                </a:solidFill>
              </a:rPr>
              <a:t>equals</a:t>
            </a:r>
            <a:r>
              <a:rPr lang="es-ES" sz="2400" b="1" dirty="0" smtClean="0">
                <a:solidFill>
                  <a:schemeClr val="bg1"/>
                </a:solidFill>
              </a:rPr>
              <a:t> superficial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5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6" name="7 CuadroTexto"/>
          <p:cNvSpPr txBox="1"/>
          <p:nvPr/>
        </p:nvSpPr>
        <p:spPr>
          <a:xfrm>
            <a:off x="0" y="1243548"/>
            <a:ext cx="9144000" cy="26776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a ligada </a:t>
            </a:r>
            <a:endParaRPr lang="es-E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(Nave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vidas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manos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antenas ==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</a:t>
            </a:r>
          </a:p>
          <a:p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5748" y="4191000"/>
            <a:ext cx="8383452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</a:pPr>
            <a:r>
              <a:rPr lang="es-ES" sz="2400" dirty="0" smtClean="0"/>
              <a:t>El operador relacional compara la identidad de la nave del </a:t>
            </a:r>
            <a:r>
              <a:rPr lang="es-ES" sz="2400" dirty="0" err="1" smtClean="0"/>
              <a:t>alien</a:t>
            </a:r>
            <a:r>
              <a:rPr lang="es-ES" sz="2400" dirty="0" smtClean="0"/>
              <a:t> que recibió el mensaje con la  identidad de la nave del </a:t>
            </a:r>
            <a:r>
              <a:rPr lang="es-ES" sz="2400" dirty="0" err="1" smtClean="0"/>
              <a:t>alien</a:t>
            </a:r>
            <a:r>
              <a:rPr lang="es-ES" sz="2400" dirty="0" smtClean="0"/>
              <a:t> que recibe como parámetro.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54985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6" name="7 CuadroTexto"/>
          <p:cNvSpPr txBox="1"/>
          <p:nvPr/>
        </p:nvSpPr>
        <p:spPr>
          <a:xfrm>
            <a:off x="0" y="1243548"/>
            <a:ext cx="9144000" cy="56323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VideoJuego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s[]){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 = new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(100,45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 =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(100,65);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a1,a2,a3,a4;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a1 = new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(n1,3,2,4);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a4 = new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(n2,2,3,4);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a2 = a1.clone();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a3 = a1;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a4.copy(a1);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(a1==a2);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(a1==a3);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(a1==a4);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a1.recibeHerida();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(a1==a2);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(a1==a3);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(a1==a4);}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40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6" name="7 CuadroTexto"/>
          <p:cNvSpPr txBox="1"/>
          <p:nvPr/>
        </p:nvSpPr>
        <p:spPr>
          <a:xfrm>
            <a:off x="0" y="1243548"/>
            <a:ext cx="9144000" cy="56323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VideoJuego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s[]){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 =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(100,45);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n2 =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(100,65);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a1,a2,a3,a4;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a1 =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(n1,3,2,4);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a4 =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(n2,2,3,4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a2 = a1.clone();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a3 = a1;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(a1.equals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((a2));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(a1.equals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((a3));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(a1.equals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((a4));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a1.recibeHerida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a4.copy(a1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(a1.equals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((a2));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(a1.equals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((a3));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(a1.equals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((a4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));}</a:t>
            </a:r>
          </a:p>
          <a:p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5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600" dirty="0" smtClean="0"/>
              <a:t>Copia </a:t>
            </a:r>
            <a:r>
              <a:rPr lang="es-ES" sz="2600" dirty="0"/>
              <a:t>en el </a:t>
            </a:r>
            <a:r>
              <a:rPr lang="es-ES" sz="2600" dirty="0" err="1"/>
              <a:t>alien</a:t>
            </a:r>
            <a:r>
              <a:rPr lang="es-ES" sz="2600" dirty="0"/>
              <a:t> que recibe el mensaje la cantidad de vidas, antenas y manos del </a:t>
            </a:r>
            <a:r>
              <a:rPr lang="es-ES" sz="2600" dirty="0" err="1"/>
              <a:t>alien</a:t>
            </a:r>
            <a:r>
              <a:rPr lang="es-ES" sz="2600" dirty="0"/>
              <a:t> que pasa como parámetro. </a:t>
            </a:r>
            <a:endParaRPr lang="es-ES" sz="2600" dirty="0" smtClean="0"/>
          </a:p>
          <a:p>
            <a:pPr marL="0" indent="0">
              <a:buNone/>
            </a:pPr>
            <a:r>
              <a:rPr lang="es-ES" sz="2600" dirty="0" smtClean="0"/>
              <a:t>En </a:t>
            </a:r>
            <a:r>
              <a:rPr lang="es-ES" sz="2600" dirty="0"/>
              <a:t>la nave asociada al  </a:t>
            </a:r>
            <a:r>
              <a:rPr lang="es-ES" sz="2600" dirty="0" err="1"/>
              <a:t>alien</a:t>
            </a:r>
            <a:r>
              <a:rPr lang="es-ES" sz="2600" dirty="0"/>
              <a:t> que recibe el mensaje, </a:t>
            </a:r>
            <a:r>
              <a:rPr lang="es-ES" sz="2600" b="1" dirty="0"/>
              <a:t>copia el estado interno de la nave asociada </a:t>
            </a:r>
            <a:r>
              <a:rPr lang="es-ES" sz="2600" dirty="0"/>
              <a:t>al </a:t>
            </a:r>
            <a:r>
              <a:rPr lang="es-ES" sz="2600" dirty="0" err="1"/>
              <a:t>alien</a:t>
            </a:r>
            <a:r>
              <a:rPr lang="es-ES" sz="2600" dirty="0"/>
              <a:t> que pasa como parámetro.</a:t>
            </a:r>
          </a:p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52400" y="1371600"/>
            <a:ext cx="8839200" cy="264687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a){</a:t>
            </a:r>
          </a:p>
          <a:p>
            <a:r>
              <a:rPr lang="es-AR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a ligado y Nave ligado en los dos </a:t>
            </a:r>
            <a:r>
              <a:rPr lang="es-AR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aliens</a:t>
            </a:r>
            <a:endParaRPr lang="es-AR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Nave.copy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410200" y="3352800"/>
            <a:ext cx="3401143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 smtClean="0">
                <a:solidFill>
                  <a:schemeClr val="bg1"/>
                </a:solidFill>
              </a:rPr>
              <a:t>Copy</a:t>
            </a:r>
            <a:r>
              <a:rPr lang="es-ES" sz="2400" b="1" dirty="0" smtClean="0">
                <a:solidFill>
                  <a:schemeClr val="bg1"/>
                </a:solidFill>
              </a:rPr>
              <a:t> en profundidad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9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 ENTRE CLASES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s-ES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s-ES" dirty="0" smtClean="0"/>
              <a:t>La </a:t>
            </a:r>
            <a:r>
              <a:rPr lang="es-ES" b="1" dirty="0" smtClean="0"/>
              <a:t>asociación</a:t>
            </a:r>
            <a:r>
              <a:rPr lang="es-ES" dirty="0" smtClean="0"/>
              <a:t> es una forma de relación entre </a:t>
            </a:r>
            <a:r>
              <a:rPr lang="es-ES" dirty="0"/>
              <a:t>clases y </a:t>
            </a:r>
            <a:r>
              <a:rPr lang="es-AR" dirty="0"/>
              <a:t>se produce cuando el modelo  de un objeto del problema </a:t>
            </a:r>
            <a:r>
              <a:rPr lang="es-AR" b="1" dirty="0"/>
              <a:t>contiene</a:t>
            </a:r>
            <a:r>
              <a:rPr lang="es-AR" dirty="0"/>
              <a:t> o </a:t>
            </a:r>
            <a:r>
              <a:rPr lang="es-AR" b="1" dirty="0"/>
              <a:t>puede contener</a:t>
            </a:r>
            <a:r>
              <a:rPr lang="es-AR" dirty="0"/>
              <a:t> al modelo de otro objeto del problema. </a:t>
            </a:r>
          </a:p>
          <a:p>
            <a:pPr>
              <a:spcBef>
                <a:spcPts val="1200"/>
              </a:spcBef>
            </a:pPr>
            <a:endParaRPr lang="es-AR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s-AR" dirty="0" smtClean="0"/>
              <a:t>La </a:t>
            </a:r>
            <a:r>
              <a:rPr lang="es-AR" b="1" dirty="0" smtClean="0"/>
              <a:t>dependencia</a:t>
            </a:r>
            <a:r>
              <a:rPr lang="es-AR" dirty="0" smtClean="0"/>
              <a:t> es una forma de relación entre </a:t>
            </a:r>
            <a:r>
              <a:rPr lang="es-AR" dirty="0"/>
              <a:t>clases y se produce cuando el modelo de un objeto del problema </a:t>
            </a:r>
            <a:r>
              <a:rPr lang="es-AR" b="1" dirty="0"/>
              <a:t>usa</a:t>
            </a:r>
            <a:r>
              <a:rPr lang="es-AR" dirty="0"/>
              <a:t> al modelo de otro objeto. </a:t>
            </a:r>
            <a:endParaRPr lang="es-AR" dirty="0">
              <a:solidFill>
                <a:srgbClr val="2F2B2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457200" y="1371600"/>
            <a:ext cx="8229600" cy="45720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Asociación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3505200"/>
            <a:ext cx="8229600" cy="457200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Dependencia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5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Observemos </a:t>
            </a:r>
            <a:r>
              <a:rPr lang="es-ES" dirty="0"/>
              <a:t>que </a:t>
            </a:r>
            <a:r>
              <a:rPr lang="es-ES" b="1" dirty="0"/>
              <a:t>no cambia la identidad </a:t>
            </a:r>
            <a:r>
              <a:rPr lang="es-ES" dirty="0"/>
              <a:t>del atributo de instancia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Nave</a:t>
            </a:r>
            <a:r>
              <a:rPr lang="es-ES" dirty="0"/>
              <a:t> sino el estado interno del objeto ligado a la variable.  </a:t>
            </a:r>
          </a:p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52400" y="1371600"/>
            <a:ext cx="8839200" cy="264687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a){</a:t>
            </a:r>
          </a:p>
          <a:p>
            <a:r>
              <a:rPr lang="es-AR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a ligado y Nave ligado en los dos </a:t>
            </a:r>
            <a:r>
              <a:rPr lang="es-AR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aliens</a:t>
            </a:r>
            <a:endParaRPr lang="es-AR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Nave.copy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779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0" indent="19050">
              <a:buNone/>
            </a:pPr>
            <a:r>
              <a:rPr lang="es-ES" dirty="0" smtClean="0"/>
              <a:t>Crea </a:t>
            </a:r>
            <a:r>
              <a:rPr lang="es-ES" dirty="0"/>
              <a:t>un </a:t>
            </a:r>
            <a:r>
              <a:rPr lang="es-ES" dirty="0" err="1"/>
              <a:t>alien</a:t>
            </a:r>
            <a:r>
              <a:rPr lang="es-ES" dirty="0"/>
              <a:t> con la misma cantidad de vidas, manos y antenas que el </a:t>
            </a:r>
            <a:r>
              <a:rPr lang="es-ES" dirty="0" err="1"/>
              <a:t>alien</a:t>
            </a:r>
            <a:r>
              <a:rPr lang="es-ES" dirty="0"/>
              <a:t> que recibe el mensaje y </a:t>
            </a:r>
            <a:r>
              <a:rPr lang="es-ES" b="1" dirty="0"/>
              <a:t>lo asocia a una nueva nave</a:t>
            </a:r>
            <a:r>
              <a:rPr lang="es-ES" dirty="0"/>
              <a:t>, equivalente a la nave del </a:t>
            </a:r>
            <a:r>
              <a:rPr lang="es-ES" dirty="0" err="1"/>
              <a:t>alien</a:t>
            </a:r>
            <a:r>
              <a:rPr lang="es-ES" dirty="0"/>
              <a:t> que recibe el mensaje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r>
              <a:rPr lang="es-ES" dirty="0"/>
              <a:t>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52400" y="1371600"/>
            <a:ext cx="8839200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clone(){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Nave.clone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n,vidas,manos,antenas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57800" y="2590800"/>
            <a:ext cx="3581400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smtClean="0">
                <a:solidFill>
                  <a:schemeClr val="bg1"/>
                </a:solidFill>
              </a:rPr>
              <a:t>Clone en profundidad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3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r>
              <a:rPr lang="es-ES" dirty="0"/>
              <a:t>En este caso, se considera que dos </a:t>
            </a:r>
            <a:r>
              <a:rPr lang="es-ES" dirty="0" err="1"/>
              <a:t>aliens</a:t>
            </a:r>
            <a:r>
              <a:rPr lang="es-ES" dirty="0"/>
              <a:t> son equivalentes tienen la misma cantidad de vidas, manos y antenas y están asociados a naves equivalentes.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52400" y="1371600"/>
            <a:ext cx="8839200" cy="34163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/*Requiere a ligada y Nave ligada en los dos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Nave.equals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())&amp;&amp;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vidas ==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manos ==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antenas 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953000" y="2209800"/>
            <a:ext cx="3810000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 smtClean="0">
                <a:solidFill>
                  <a:schemeClr val="bg1"/>
                </a:solidFill>
              </a:rPr>
              <a:t>Equals</a:t>
            </a:r>
            <a:r>
              <a:rPr lang="es-ES" sz="2400" b="1" dirty="0" smtClean="0">
                <a:solidFill>
                  <a:schemeClr val="bg1"/>
                </a:solidFill>
              </a:rPr>
              <a:t> en profundidad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52400" y="1371600"/>
            <a:ext cx="8839200" cy="264687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a){</a:t>
            </a:r>
          </a:p>
          <a:p>
            <a:r>
              <a:rPr lang="es-AR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a ligado y Nave ligado en los dos </a:t>
            </a:r>
            <a:r>
              <a:rPr lang="es-AR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aliens</a:t>
            </a:r>
            <a:endParaRPr lang="es-AR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 = 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AR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410200" y="3352800"/>
            <a:ext cx="3401143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 smtClean="0">
                <a:solidFill>
                  <a:schemeClr val="bg1"/>
                </a:solidFill>
              </a:rPr>
              <a:t>Copy</a:t>
            </a:r>
            <a:r>
              <a:rPr lang="es-ES" sz="2400" b="1" dirty="0" smtClean="0">
                <a:solidFill>
                  <a:schemeClr val="bg1"/>
                </a:solidFill>
              </a:rPr>
              <a:t> superficial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400" y="4114800"/>
            <a:ext cx="8839200" cy="264687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AR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a){</a:t>
            </a:r>
          </a:p>
          <a:p>
            <a:r>
              <a:rPr lang="es-AR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a ligado y Nave ligado en los dos </a:t>
            </a:r>
            <a:r>
              <a:rPr lang="es-AR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aliens</a:t>
            </a:r>
            <a:endParaRPr lang="es-AR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Nave.copy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</a:t>
            </a:r>
            <a:r>
              <a:rPr lang="es-AR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410200" y="6096000"/>
            <a:ext cx="3401143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 smtClean="0">
                <a:solidFill>
                  <a:schemeClr val="bg1"/>
                </a:solidFill>
              </a:rPr>
              <a:t>Copy</a:t>
            </a:r>
            <a:r>
              <a:rPr lang="es-ES" sz="2400" b="1" dirty="0" smtClean="0">
                <a:solidFill>
                  <a:schemeClr val="bg1"/>
                </a:solidFill>
              </a:rPr>
              <a:t> en profundidad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2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2400"/>
            <a:ext cx="8582744" cy="49022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381000" y="3581400"/>
            <a:ext cx="8610600" cy="156966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cloneP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nave.clone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n,vidas,manos,antenas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" sz="24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1000" y="1447800"/>
            <a:ext cx="8610600" cy="1200329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new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nave,vidas,manos,antenas</a:t>
            </a:r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4 Marcador de número de diapositiva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1C43BD-71E5-46FE-A724-5D4443A5068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5285657" y="2380857"/>
            <a:ext cx="3401143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smtClean="0">
                <a:solidFill>
                  <a:schemeClr val="bg1"/>
                </a:solidFill>
              </a:rPr>
              <a:t>Clone superficial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4495801" y="5151060"/>
            <a:ext cx="4191000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smtClean="0">
                <a:solidFill>
                  <a:schemeClr val="bg1"/>
                </a:solidFill>
              </a:rPr>
              <a:t>Clone en profundidad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2400"/>
            <a:ext cx="8582744" cy="490220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52400" y="3810000"/>
            <a:ext cx="8887544" cy="2677656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equalsP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Nave.equals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())&amp;&amp;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 ==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57800" y="6220384"/>
            <a:ext cx="3657600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>
                <a:solidFill>
                  <a:schemeClr val="bg1"/>
                </a:solidFill>
              </a:rPr>
              <a:t>e</a:t>
            </a:r>
            <a:r>
              <a:rPr lang="es-ES" sz="2400" b="1" dirty="0" err="1" smtClean="0">
                <a:solidFill>
                  <a:schemeClr val="bg1"/>
                </a:solidFill>
              </a:rPr>
              <a:t>quals</a:t>
            </a:r>
            <a:r>
              <a:rPr lang="es-ES" sz="2400" b="1" dirty="0" smtClean="0">
                <a:solidFill>
                  <a:schemeClr val="bg1"/>
                </a:solidFill>
              </a:rPr>
              <a:t> en profundidad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400" y="1295400"/>
            <a:ext cx="8887544" cy="2308324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a){</a:t>
            </a: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Nave ==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a.obtenerNave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 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vidas ==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a.obtenerVidas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 </a:t>
            </a: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manos ==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a.obtenerManos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()&amp;&amp; </a:t>
            </a:r>
          </a:p>
          <a:p>
            <a:r>
              <a:rPr lang="es-ES" sz="24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antenas == </a:t>
            </a:r>
            <a:r>
              <a:rPr lang="es-ES" sz="24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a.obtenerAntenas</a:t>
            </a:r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410200" y="3237369"/>
            <a:ext cx="3629744" cy="53454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</a:ln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s-ES" sz="2400" b="1" dirty="0" err="1">
                <a:solidFill>
                  <a:schemeClr val="bg1"/>
                </a:solidFill>
              </a:rPr>
              <a:t>e</a:t>
            </a:r>
            <a:r>
              <a:rPr lang="es-ES" sz="2400" b="1" dirty="0" err="1" smtClean="0">
                <a:solidFill>
                  <a:schemeClr val="bg1"/>
                </a:solidFill>
              </a:rPr>
              <a:t>quals</a:t>
            </a:r>
            <a:r>
              <a:rPr lang="es-ES" sz="2400" b="1" dirty="0" smtClean="0">
                <a:solidFill>
                  <a:schemeClr val="bg1"/>
                </a:solidFill>
              </a:rPr>
              <a:t> superficial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DE ESTUDIO: 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En un videojuego algunos de los personajes son </a:t>
            </a:r>
            <a:r>
              <a:rPr lang="es-ES" i="1" dirty="0" err="1">
                <a:latin typeface="Calibri" panose="020F0502020204030204" pitchFamily="34" charset="0"/>
              </a:rPr>
              <a:t>aliens</a:t>
            </a:r>
            <a:r>
              <a:rPr lang="es-ES" i="1" dirty="0">
                <a:latin typeface="Calibri" panose="020F0502020204030204" pitchFamily="34" charset="0"/>
              </a:rPr>
              <a:t>. Los </a:t>
            </a:r>
            <a:r>
              <a:rPr lang="es-ES" i="1" dirty="0" err="1">
                <a:latin typeface="Calibri" panose="020F0502020204030204" pitchFamily="34" charset="0"/>
              </a:rPr>
              <a:t>aliens</a:t>
            </a:r>
            <a:r>
              <a:rPr lang="es-ES" i="1" dirty="0">
                <a:latin typeface="Calibri" panose="020F0502020204030204" pitchFamily="34" charset="0"/>
              </a:rPr>
              <a:t> tienen cierta cantidad de antenas y de manos, que determinan su capacidad </a:t>
            </a:r>
            <a:r>
              <a:rPr lang="es-ES" i="1" dirty="0" err="1">
                <a:latin typeface="Calibri" panose="020F0502020204030204" pitchFamily="34" charset="0"/>
              </a:rPr>
              <a:t>sensora</a:t>
            </a:r>
            <a:r>
              <a:rPr lang="es-ES" i="1" dirty="0">
                <a:latin typeface="Calibri" panose="020F0502020204030204" pitchFamily="34" charset="0"/>
              </a:rPr>
              <a:t> y su capacidad de lucha respectivamente. </a:t>
            </a:r>
          </a:p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Cada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tiene un nombre y una cantidad de vidas que </a:t>
            </a:r>
            <a:r>
              <a:rPr lang="es-ES" b="1" i="1" dirty="0">
                <a:latin typeface="Calibri" panose="020F0502020204030204" pitchFamily="34" charset="0"/>
              </a:rPr>
              <a:t>inicialmente es 5 </a:t>
            </a:r>
            <a:r>
              <a:rPr lang="es-ES" i="1" dirty="0">
                <a:latin typeface="Calibri" panose="020F0502020204030204" pitchFamily="34" charset="0"/>
              </a:rPr>
              <a:t>y se van reduciendo cada vez que recibe una herida. Cuando está muerto ya no tienen efecto las </a:t>
            </a:r>
            <a:r>
              <a:rPr lang="es-ES" i="1" err="1">
                <a:latin typeface="Calibri" panose="020F0502020204030204" pitchFamily="34" charset="0"/>
              </a:rPr>
              <a:t>heridas</a:t>
            </a:r>
            <a:r>
              <a:rPr lang="es-ES" i="1" smtClean="0">
                <a:latin typeface="Calibri" panose="020F0502020204030204" pitchFamily="34" charset="0"/>
              </a:rPr>
              <a:t>. Cuando </a:t>
            </a:r>
            <a:r>
              <a:rPr lang="es-ES" i="1" dirty="0">
                <a:latin typeface="Calibri" panose="020F0502020204030204" pitchFamily="34" charset="0"/>
              </a:rPr>
              <a:t>un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logra llegar a la base recupera 2 vidas, sin superar nunca el valor 5. </a:t>
            </a:r>
          </a:p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Cada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tiene una nave, cada nave tiene una velocidad y una cantidad de combustible en el tanque. Ambos atributos pueden aumentar o disminuir de acuerdo a un parámetro que puede ser positivo o negativo. </a:t>
            </a:r>
          </a:p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La fuerza de un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se calcula como la capacidad </a:t>
            </a:r>
            <a:r>
              <a:rPr lang="es-ES" i="1" dirty="0" err="1">
                <a:latin typeface="Calibri" panose="020F0502020204030204" pitchFamily="34" charset="0"/>
              </a:rPr>
              <a:t>sensora</a:t>
            </a:r>
            <a:r>
              <a:rPr lang="es-ES" i="1" dirty="0">
                <a:latin typeface="Calibri" panose="020F0502020204030204" pitchFamily="34" charset="0"/>
              </a:rPr>
              <a:t>, más su capacidad de lucha, todo multiplicado por el número de vidas.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6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4289613" y="109478"/>
            <a:ext cx="4800600" cy="563231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maxVidas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Nave;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vidas;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antenas;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manos;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</a:t>
            </a:r>
          </a:p>
          <a:p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Alien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NaveEspacial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m){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Nave = n;</a:t>
            </a:r>
          </a:p>
          <a:p>
            <a:r>
              <a:rPr lang="es-E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vidas = </a:t>
            </a:r>
            <a:r>
              <a:rPr lang="es-E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maxVidas</a:t>
            </a:r>
            <a:r>
              <a:rPr lang="es-E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antenas = a;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manos = m;</a:t>
            </a:r>
          </a:p>
          <a:p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413" y="56028"/>
            <a:ext cx="4191000" cy="676387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&lt;&lt;Atributos de clase&gt;&gt;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maxVidas:entero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Nave: </a:t>
            </a:r>
            <a:r>
              <a:rPr lang="es-ES" sz="2000" b="1" dirty="0" err="1">
                <a:solidFill>
                  <a:schemeClr val="tx1"/>
                </a:solidFill>
              </a:rPr>
              <a:t>NaveEspacial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vidas:entero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antenas:entero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manos:entero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Alien</a:t>
            </a:r>
            <a:r>
              <a:rPr lang="es-ES" sz="2000" dirty="0">
                <a:solidFill>
                  <a:schemeClr val="tx1"/>
                </a:solidFill>
              </a:rPr>
              <a:t> (</a:t>
            </a:r>
            <a:r>
              <a:rPr lang="es-ES" sz="2000" dirty="0" err="1">
                <a:solidFill>
                  <a:schemeClr val="tx1"/>
                </a:solidFill>
              </a:rPr>
              <a:t>n:NaveEspacial,a,m:entero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recuperaVidas</a:t>
            </a:r>
            <a:r>
              <a:rPr lang="es-ES" sz="2000" dirty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recibeHerida</a:t>
            </a:r>
            <a:r>
              <a:rPr lang="es-ES" sz="2000" dirty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b="1" dirty="0" err="1">
                <a:solidFill>
                  <a:schemeClr val="tx1"/>
                </a:solidFill>
              </a:rPr>
              <a:t>copy</a:t>
            </a:r>
            <a:r>
              <a:rPr lang="es-ES" sz="2000" b="1" dirty="0">
                <a:solidFill>
                  <a:schemeClr val="tx1"/>
                </a:solidFill>
              </a:rPr>
              <a:t>(</a:t>
            </a:r>
            <a:r>
              <a:rPr lang="es-ES" sz="2000" b="1" dirty="0" err="1">
                <a:solidFill>
                  <a:schemeClr val="tx1"/>
                </a:solidFill>
              </a:rPr>
              <a:t>a:Alien</a:t>
            </a:r>
            <a:r>
              <a:rPr lang="es-ES" sz="2000" b="1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obtenerNave</a:t>
            </a:r>
            <a:r>
              <a:rPr lang="es-ES" sz="2000" dirty="0">
                <a:solidFill>
                  <a:schemeClr val="tx1"/>
                </a:solidFill>
              </a:rPr>
              <a:t>():</a:t>
            </a:r>
            <a:r>
              <a:rPr lang="es-ES" sz="2000" dirty="0" err="1">
                <a:solidFill>
                  <a:schemeClr val="tx1"/>
                </a:solidFill>
              </a:rPr>
              <a:t>NaveEspacial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obtenerVidas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obtenerAntenas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obtenerManos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obtenerFuerza</a:t>
            </a:r>
            <a:r>
              <a:rPr lang="es-ES" sz="2000" dirty="0" smtClean="0">
                <a:solidFill>
                  <a:schemeClr val="tx1"/>
                </a:solidFill>
              </a:rPr>
              <a:t>():real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b="1" dirty="0">
                <a:solidFill>
                  <a:schemeClr val="tx1"/>
                </a:solidFill>
              </a:rPr>
              <a:t>clone():</a:t>
            </a:r>
            <a:r>
              <a:rPr lang="es-ES" sz="2000" b="1" dirty="0" err="1" smtClean="0">
                <a:solidFill>
                  <a:schemeClr val="tx1"/>
                </a:solidFill>
              </a:rPr>
              <a:t>Alien</a:t>
            </a:r>
            <a:endParaRPr lang="es-ES" sz="2000" b="1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b="1" dirty="0" err="1">
                <a:solidFill>
                  <a:schemeClr val="tx1"/>
                </a:solidFill>
              </a:rPr>
              <a:t>e</a:t>
            </a:r>
            <a:r>
              <a:rPr lang="es-ES" sz="2000" b="1" dirty="0" err="1" smtClean="0">
                <a:solidFill>
                  <a:schemeClr val="tx1"/>
                </a:solidFill>
              </a:rPr>
              <a:t>quals</a:t>
            </a:r>
            <a:r>
              <a:rPr lang="es-ES" sz="2000" b="1" dirty="0" smtClean="0">
                <a:solidFill>
                  <a:schemeClr val="tx1"/>
                </a:solidFill>
              </a:rPr>
              <a:t>(</a:t>
            </a:r>
            <a:r>
              <a:rPr lang="es-ES" sz="2000" b="1" dirty="0" err="1" smtClean="0">
                <a:solidFill>
                  <a:schemeClr val="tx1"/>
                </a:solidFill>
              </a:rPr>
              <a:t>a:Alien</a:t>
            </a:r>
            <a:r>
              <a:rPr lang="es-ES" sz="2000" b="1" dirty="0" smtClean="0">
                <a:solidFill>
                  <a:schemeClr val="tx1"/>
                </a:solidFill>
              </a:rPr>
              <a:t>): </a:t>
            </a:r>
            <a:r>
              <a:rPr lang="es-ES" sz="2000" b="1" dirty="0" err="1" smtClean="0">
                <a:solidFill>
                  <a:schemeClr val="tx1"/>
                </a:solidFill>
              </a:rPr>
              <a:t>boolean</a:t>
            </a:r>
            <a:endParaRPr lang="es-ES" sz="2000" b="1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22413" y="381000"/>
            <a:ext cx="419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8100" y="2514600"/>
            <a:ext cx="419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2 Marcador de contenido"/>
          <p:cNvSpPr txBox="1">
            <a:spLocks/>
          </p:cNvSpPr>
          <p:nvPr/>
        </p:nvSpPr>
        <p:spPr>
          <a:xfrm>
            <a:off x="4379369" y="5715000"/>
            <a:ext cx="4392487" cy="14138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" sz="2400" dirty="0"/>
              <a:t>El cambio afecta a la implementación de la consulta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clone(). </a:t>
            </a:r>
          </a:p>
        </p:txBody>
      </p:sp>
    </p:spTree>
    <p:extLst>
      <p:ext uri="{BB962C8B-B14F-4D97-AF65-F5344CB8AC3E}">
        <p14:creationId xmlns:p14="http://schemas.microsoft.com/office/powerpoint/2010/main" val="92449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DEPENDENCIA ENTRE CLASES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s-AR" dirty="0">
                <a:solidFill>
                  <a:srgbClr val="2F2B20"/>
                </a:solidFill>
              </a:rPr>
              <a:t>Cuando una clase A </a:t>
            </a:r>
            <a:r>
              <a:rPr lang="es-AR" dirty="0" smtClean="0">
                <a:solidFill>
                  <a:srgbClr val="2F2B20"/>
                </a:solidFill>
              </a:rPr>
              <a:t>brinda un servicio que </a:t>
            </a:r>
            <a:r>
              <a:rPr lang="es-AR" b="1" dirty="0" smtClean="0">
                <a:solidFill>
                  <a:srgbClr val="2F2B20"/>
                </a:solidFill>
              </a:rPr>
              <a:t>declara </a:t>
            </a:r>
            <a:r>
              <a:rPr lang="es-AR" b="1" dirty="0">
                <a:solidFill>
                  <a:srgbClr val="2F2B20"/>
                </a:solidFill>
              </a:rPr>
              <a:t>una variable </a:t>
            </a:r>
            <a:r>
              <a:rPr lang="es-AR" b="1" dirty="0" smtClean="0">
                <a:solidFill>
                  <a:srgbClr val="2F2B20"/>
                </a:solidFill>
              </a:rPr>
              <a:t>local, retorna un resultado</a:t>
            </a:r>
            <a:r>
              <a:rPr lang="es-AR" dirty="0" smtClean="0">
                <a:solidFill>
                  <a:srgbClr val="2F2B20"/>
                </a:solidFill>
              </a:rPr>
              <a:t> o</a:t>
            </a:r>
            <a:r>
              <a:rPr lang="es-AR" b="1" dirty="0" smtClean="0">
                <a:solidFill>
                  <a:srgbClr val="2F2B20"/>
                </a:solidFill>
              </a:rPr>
              <a:t> recibe un </a:t>
            </a:r>
            <a:r>
              <a:rPr lang="es-AR" b="1" dirty="0">
                <a:solidFill>
                  <a:srgbClr val="2F2B20"/>
                </a:solidFill>
              </a:rPr>
              <a:t>parámetro </a:t>
            </a:r>
            <a:r>
              <a:rPr lang="es-AR" dirty="0">
                <a:solidFill>
                  <a:srgbClr val="2F2B20"/>
                </a:solidFill>
              </a:rPr>
              <a:t>de otra clase B</a:t>
            </a:r>
            <a:r>
              <a:rPr lang="es-AR" dirty="0" smtClean="0">
                <a:solidFill>
                  <a:srgbClr val="2F2B20"/>
                </a:solidFill>
              </a:rPr>
              <a:t>, </a:t>
            </a:r>
            <a:r>
              <a:rPr lang="es-AR" dirty="0">
                <a:solidFill>
                  <a:srgbClr val="2F2B20"/>
                </a:solidFill>
              </a:rPr>
              <a:t>decimos </a:t>
            </a:r>
            <a:r>
              <a:rPr lang="es-AR" dirty="0" smtClean="0">
                <a:solidFill>
                  <a:srgbClr val="2F2B20"/>
                </a:solidFill>
              </a:rPr>
              <a:t>que:</a:t>
            </a:r>
          </a:p>
          <a:p>
            <a:pPr marL="0" indent="0">
              <a:spcBef>
                <a:spcPts val="600"/>
              </a:spcBef>
              <a:buNone/>
            </a:pPr>
            <a:endParaRPr lang="es-AR" dirty="0" smtClean="0">
              <a:solidFill>
                <a:srgbClr val="2F2B20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srgbClr val="2F2B20"/>
                </a:solidFill>
              </a:rPr>
              <a:t>la clase A depende de la clase B y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AR" sz="2400" dirty="0" smtClean="0">
                <a:solidFill>
                  <a:srgbClr val="2F2B20"/>
                </a:solidFill>
              </a:rPr>
              <a:t>la </a:t>
            </a:r>
            <a:r>
              <a:rPr lang="es-AR" sz="2400" dirty="0">
                <a:solidFill>
                  <a:srgbClr val="2F2B20"/>
                </a:solidFill>
              </a:rPr>
              <a:t>relación es de tipo </a:t>
            </a:r>
            <a:r>
              <a:rPr lang="es-AR" sz="2400" b="1" dirty="0" err="1">
                <a:solidFill>
                  <a:srgbClr val="2F2B20"/>
                </a:solidFill>
              </a:rPr>
              <a:t>usaUn</a:t>
            </a:r>
            <a:r>
              <a:rPr lang="es-AR" sz="2400" dirty="0">
                <a:solidFill>
                  <a:srgbClr val="2F2B20"/>
                </a:solidFill>
              </a:rPr>
              <a:t>. </a:t>
            </a:r>
            <a:endParaRPr lang="es-AR" sz="2400" dirty="0" smtClean="0">
              <a:solidFill>
                <a:srgbClr val="2F2B20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AR" sz="2400" dirty="0">
              <a:solidFill>
                <a:srgbClr val="2F2B2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2F2B20"/>
                </a:solidFill>
              </a:rPr>
              <a:t>En particular existe una relación de dependencia entre una clase </a:t>
            </a:r>
            <a:r>
              <a:rPr lang="es-ES" dirty="0" err="1">
                <a:solidFill>
                  <a:srgbClr val="2F2B20"/>
                </a:solidFill>
              </a:rPr>
              <a:t>tester</a:t>
            </a:r>
            <a:r>
              <a:rPr lang="es-ES" dirty="0">
                <a:solidFill>
                  <a:srgbClr val="2F2B20"/>
                </a:solidFill>
              </a:rPr>
              <a:t> y la clase verificada. </a:t>
            </a:r>
            <a:endParaRPr lang="es-AR" dirty="0">
              <a:solidFill>
                <a:srgbClr val="2F2B2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ASOCIACIÓN ENTRE CLASES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>
                <a:solidFill>
                  <a:srgbClr val="2F2B20"/>
                </a:solidFill>
              </a:rPr>
              <a:t>Cuando una clase A </a:t>
            </a:r>
            <a:r>
              <a:rPr lang="es-AR" b="1" dirty="0">
                <a:solidFill>
                  <a:srgbClr val="2F2B20"/>
                </a:solidFill>
              </a:rPr>
              <a:t>tiene un </a:t>
            </a:r>
            <a:r>
              <a:rPr lang="es-AR" dirty="0">
                <a:solidFill>
                  <a:srgbClr val="2F2B20"/>
                </a:solidFill>
              </a:rPr>
              <a:t>atributo de instancia de otra clase B, decimos que </a:t>
            </a:r>
            <a:endParaRPr lang="es-AR" dirty="0" smtClean="0">
              <a:solidFill>
                <a:srgbClr val="2F2B20"/>
              </a:solidFill>
            </a:endParaRPr>
          </a:p>
          <a:p>
            <a:pPr lvl="1"/>
            <a:r>
              <a:rPr lang="es-AR" sz="2400" dirty="0">
                <a:solidFill>
                  <a:srgbClr val="2F2B20"/>
                </a:solidFill>
              </a:rPr>
              <a:t>l</a:t>
            </a:r>
            <a:r>
              <a:rPr lang="es-AR" sz="2400" dirty="0" smtClean="0">
                <a:solidFill>
                  <a:srgbClr val="2F2B20"/>
                </a:solidFill>
              </a:rPr>
              <a:t>as clases </a:t>
            </a:r>
            <a:r>
              <a:rPr lang="es-AR" sz="2400" dirty="0">
                <a:solidFill>
                  <a:srgbClr val="2F2B20"/>
                </a:solidFill>
              </a:rPr>
              <a:t>están </a:t>
            </a:r>
            <a:r>
              <a:rPr lang="es-AR" sz="2400" b="1" dirty="0">
                <a:solidFill>
                  <a:srgbClr val="2F2B20"/>
                </a:solidFill>
              </a:rPr>
              <a:t>asociadas</a:t>
            </a:r>
            <a:r>
              <a:rPr lang="es-AR" sz="2400" dirty="0">
                <a:solidFill>
                  <a:srgbClr val="2F2B20"/>
                </a:solidFill>
              </a:rPr>
              <a:t> </a:t>
            </a:r>
            <a:r>
              <a:rPr lang="es-AR" sz="2400" dirty="0" smtClean="0">
                <a:solidFill>
                  <a:srgbClr val="2F2B20"/>
                </a:solidFill>
              </a:rPr>
              <a:t>y</a:t>
            </a:r>
          </a:p>
          <a:p>
            <a:pPr lvl="1"/>
            <a:r>
              <a:rPr lang="es-AR" sz="2400" dirty="0" smtClean="0">
                <a:solidFill>
                  <a:srgbClr val="2F2B20"/>
                </a:solidFill>
              </a:rPr>
              <a:t>la </a:t>
            </a:r>
            <a:r>
              <a:rPr lang="es-AR" sz="2400" dirty="0">
                <a:solidFill>
                  <a:srgbClr val="2F2B20"/>
                </a:solidFill>
              </a:rPr>
              <a:t>relación es de tipo </a:t>
            </a:r>
            <a:r>
              <a:rPr lang="es-AR" sz="2400" b="1" dirty="0" err="1">
                <a:solidFill>
                  <a:srgbClr val="2F2B20"/>
                </a:solidFill>
              </a:rPr>
              <a:t>tieneUn</a:t>
            </a:r>
            <a:r>
              <a:rPr lang="es-AR" sz="2400" dirty="0">
                <a:solidFill>
                  <a:srgbClr val="2F2B20"/>
                </a:solidFill>
              </a:rPr>
              <a:t>. </a:t>
            </a:r>
            <a:endParaRPr lang="es-AR" sz="2400" dirty="0" smtClean="0">
              <a:solidFill>
                <a:srgbClr val="2F2B20"/>
              </a:solidFill>
            </a:endParaRPr>
          </a:p>
          <a:p>
            <a:pPr marL="0" indent="0">
              <a:buNone/>
            </a:pPr>
            <a:r>
              <a:rPr lang="es-AR" dirty="0" smtClean="0">
                <a:solidFill>
                  <a:srgbClr val="2F2B20"/>
                </a:solidFill>
              </a:rPr>
              <a:t>Entre </a:t>
            </a:r>
            <a:r>
              <a:rPr lang="es-AR" dirty="0">
                <a:solidFill>
                  <a:srgbClr val="2F2B20"/>
                </a:solidFill>
              </a:rPr>
              <a:t>dos clases asociadas en general también se establece una relación de dependencia. </a:t>
            </a:r>
            <a:endParaRPr lang="es-AR" dirty="0" smtClean="0">
              <a:solidFill>
                <a:srgbClr val="2F2B20"/>
              </a:solidFill>
            </a:endParaRPr>
          </a:p>
          <a:p>
            <a:pPr marL="0" indent="0">
              <a:buNone/>
            </a:pPr>
            <a:r>
              <a:rPr lang="es-AR" dirty="0" smtClean="0">
                <a:solidFill>
                  <a:srgbClr val="2F2B20"/>
                </a:solidFill>
              </a:rPr>
              <a:t>Algunos </a:t>
            </a:r>
            <a:r>
              <a:rPr lang="es-AR" dirty="0">
                <a:solidFill>
                  <a:srgbClr val="2F2B20"/>
                </a:solidFill>
              </a:rPr>
              <a:t>de los servicios de la clase cliente, recibirán como parámetro o retornarán un resultado de la clase proveedora. </a:t>
            </a:r>
          </a:p>
          <a:p>
            <a:pPr marL="0" indent="0">
              <a:buNone/>
            </a:pPr>
            <a:r>
              <a:rPr lang="es-ES" dirty="0">
                <a:solidFill>
                  <a:srgbClr val="2F2B20"/>
                </a:solidFill>
              </a:rPr>
              <a:t>Así, una clase A que </a:t>
            </a:r>
            <a:r>
              <a:rPr lang="es-ES" b="1" dirty="0">
                <a:solidFill>
                  <a:srgbClr val="2F2B20"/>
                </a:solidFill>
              </a:rPr>
              <a:t>tiene</a:t>
            </a:r>
            <a:r>
              <a:rPr lang="es-ES" dirty="0">
                <a:solidFill>
                  <a:srgbClr val="2F2B20"/>
                </a:solidFill>
              </a:rPr>
              <a:t> un atributo de la clase B, </a:t>
            </a:r>
            <a:r>
              <a:rPr lang="es-ES" b="1" dirty="0">
                <a:solidFill>
                  <a:srgbClr val="2F2B20"/>
                </a:solidFill>
              </a:rPr>
              <a:t>usa</a:t>
            </a:r>
            <a:r>
              <a:rPr lang="es-ES" dirty="0">
                <a:solidFill>
                  <a:srgbClr val="2F2B20"/>
                </a:solidFill>
              </a:rPr>
              <a:t> a la clase B.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En un videojuego algunos de los personajes son </a:t>
            </a:r>
            <a:r>
              <a:rPr lang="es-ES" b="1" i="1" dirty="0" err="1">
                <a:latin typeface="Calibri" panose="020F0502020204030204" pitchFamily="34" charset="0"/>
              </a:rPr>
              <a:t>aliens</a:t>
            </a:r>
            <a:r>
              <a:rPr lang="es-ES" i="1" dirty="0">
                <a:latin typeface="Calibri" panose="020F0502020204030204" pitchFamily="34" charset="0"/>
              </a:rPr>
              <a:t>. </a:t>
            </a:r>
            <a:endParaRPr lang="es-ES" i="1" dirty="0" smtClean="0">
              <a:latin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Los </a:t>
            </a:r>
            <a:r>
              <a:rPr lang="es-ES" i="1" dirty="0" err="1">
                <a:latin typeface="Calibri" panose="020F0502020204030204" pitchFamily="34" charset="0"/>
              </a:rPr>
              <a:t>aliens</a:t>
            </a:r>
            <a:r>
              <a:rPr lang="es-ES" i="1" dirty="0">
                <a:latin typeface="Calibri" panose="020F0502020204030204" pitchFamily="34" charset="0"/>
              </a:rPr>
              <a:t> tienen cierta cantidad de </a:t>
            </a:r>
            <a:r>
              <a:rPr lang="es-ES" b="1" i="1" dirty="0">
                <a:latin typeface="Calibri" panose="020F0502020204030204" pitchFamily="34" charset="0"/>
              </a:rPr>
              <a:t>antenas</a:t>
            </a:r>
            <a:r>
              <a:rPr lang="es-ES" i="1" dirty="0">
                <a:latin typeface="Calibri" panose="020F0502020204030204" pitchFamily="34" charset="0"/>
              </a:rPr>
              <a:t> y de </a:t>
            </a:r>
            <a:r>
              <a:rPr lang="es-ES" b="1" i="1" dirty="0">
                <a:latin typeface="Calibri" panose="020F0502020204030204" pitchFamily="34" charset="0"/>
              </a:rPr>
              <a:t>manos</a:t>
            </a:r>
            <a:r>
              <a:rPr lang="es-ES" i="1" dirty="0">
                <a:latin typeface="Calibri" panose="020F0502020204030204" pitchFamily="34" charset="0"/>
              </a:rPr>
              <a:t>, que determinan su capacidad </a:t>
            </a:r>
            <a:r>
              <a:rPr lang="es-ES" i="1" dirty="0" err="1">
                <a:latin typeface="Calibri" panose="020F0502020204030204" pitchFamily="34" charset="0"/>
              </a:rPr>
              <a:t>sensora</a:t>
            </a:r>
            <a:r>
              <a:rPr lang="es-ES" i="1" dirty="0">
                <a:latin typeface="Calibri" panose="020F0502020204030204" pitchFamily="34" charset="0"/>
              </a:rPr>
              <a:t> y su capacidad de lucha respectivamente. </a:t>
            </a:r>
          </a:p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Cada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tiene </a:t>
            </a:r>
            <a:r>
              <a:rPr lang="es-ES" i="1" dirty="0" smtClean="0">
                <a:latin typeface="Calibri" panose="020F0502020204030204" pitchFamily="34" charset="0"/>
              </a:rPr>
              <a:t>una </a:t>
            </a:r>
            <a:r>
              <a:rPr lang="es-ES" b="1" i="1" dirty="0">
                <a:latin typeface="Calibri" panose="020F0502020204030204" pitchFamily="34" charset="0"/>
              </a:rPr>
              <a:t>cantidad de vidas </a:t>
            </a:r>
            <a:r>
              <a:rPr lang="es-ES" i="1" dirty="0">
                <a:latin typeface="Calibri" panose="020F0502020204030204" pitchFamily="34" charset="0"/>
              </a:rPr>
              <a:t>que inicialmente es 5 y se van reduciendo cada vez que recibe una herida. </a:t>
            </a:r>
            <a:endParaRPr lang="es-ES" i="1" dirty="0" smtClean="0">
              <a:latin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Cuando </a:t>
            </a:r>
            <a:r>
              <a:rPr lang="es-ES" i="1" dirty="0">
                <a:latin typeface="Calibri" panose="020F0502020204030204" pitchFamily="34" charset="0"/>
              </a:rPr>
              <a:t>está muerto ya no tienen efecto las heridas</a:t>
            </a:r>
            <a:r>
              <a:rPr lang="es-ES" i="1" dirty="0" smtClean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VIDEOJUEGO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Cuando </a:t>
            </a:r>
            <a:r>
              <a:rPr lang="es-ES" i="1" dirty="0">
                <a:latin typeface="Calibri" panose="020F0502020204030204" pitchFamily="34" charset="0"/>
              </a:rPr>
              <a:t>un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logra llegar a la base recupera 2 vidas, sin superar nunca el valor 5. </a:t>
            </a:r>
          </a:p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Cada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</a:t>
            </a:r>
            <a:r>
              <a:rPr lang="es-ES" b="1" i="1" dirty="0">
                <a:latin typeface="Calibri" panose="020F0502020204030204" pitchFamily="34" charset="0"/>
              </a:rPr>
              <a:t>tiene una nave</a:t>
            </a:r>
            <a:r>
              <a:rPr lang="es-ES" i="1" dirty="0">
                <a:latin typeface="Calibri" panose="020F0502020204030204" pitchFamily="34" charset="0"/>
              </a:rPr>
              <a:t>, cada nave tiene una </a:t>
            </a:r>
            <a:r>
              <a:rPr lang="es-ES" b="1" i="1" dirty="0">
                <a:latin typeface="Calibri" panose="020F0502020204030204" pitchFamily="34" charset="0"/>
              </a:rPr>
              <a:t>velocidad</a:t>
            </a:r>
            <a:r>
              <a:rPr lang="es-ES" i="1" dirty="0">
                <a:latin typeface="Calibri" panose="020F0502020204030204" pitchFamily="34" charset="0"/>
              </a:rPr>
              <a:t> y una </a:t>
            </a:r>
            <a:r>
              <a:rPr lang="es-ES" b="1" i="1" dirty="0">
                <a:latin typeface="Calibri" panose="020F0502020204030204" pitchFamily="34" charset="0"/>
              </a:rPr>
              <a:t>cantidad de combustible </a:t>
            </a:r>
            <a:r>
              <a:rPr lang="es-ES" i="1" dirty="0">
                <a:latin typeface="Calibri" panose="020F0502020204030204" pitchFamily="34" charset="0"/>
              </a:rPr>
              <a:t>en el tanque. </a:t>
            </a:r>
            <a:endParaRPr lang="es-ES" i="1" dirty="0" smtClean="0">
              <a:latin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s-ES" i="1" dirty="0" smtClean="0">
                <a:latin typeface="Calibri" panose="020F0502020204030204" pitchFamily="34" charset="0"/>
              </a:rPr>
              <a:t>Ambos </a:t>
            </a:r>
            <a:r>
              <a:rPr lang="es-ES" i="1" dirty="0">
                <a:latin typeface="Calibri" panose="020F0502020204030204" pitchFamily="34" charset="0"/>
              </a:rPr>
              <a:t>atributos pueden aumentar o disminuir de acuerdo a un parámetro que puede ser positivo o negativo. </a:t>
            </a:r>
          </a:p>
          <a:p>
            <a:pPr marL="114300" indent="0">
              <a:buNone/>
            </a:pPr>
            <a:r>
              <a:rPr lang="es-ES" i="1" dirty="0">
                <a:latin typeface="Calibri" panose="020F0502020204030204" pitchFamily="34" charset="0"/>
              </a:rPr>
              <a:t>La fuerza de un </a:t>
            </a:r>
            <a:r>
              <a:rPr lang="es-ES" i="1" dirty="0" err="1">
                <a:latin typeface="Calibri" panose="020F0502020204030204" pitchFamily="34" charset="0"/>
              </a:rPr>
              <a:t>alien</a:t>
            </a:r>
            <a:r>
              <a:rPr lang="es-ES" i="1" dirty="0">
                <a:latin typeface="Calibri" panose="020F0502020204030204" pitchFamily="34" charset="0"/>
              </a:rPr>
              <a:t> se calcula como la capacidad </a:t>
            </a:r>
            <a:r>
              <a:rPr lang="es-ES" i="1" dirty="0" err="1">
                <a:latin typeface="Calibri" panose="020F0502020204030204" pitchFamily="34" charset="0"/>
              </a:rPr>
              <a:t>sensora</a:t>
            </a:r>
            <a:r>
              <a:rPr lang="es-ES" i="1" dirty="0">
                <a:latin typeface="Calibri" panose="020F0502020204030204" pitchFamily="34" charset="0"/>
              </a:rPr>
              <a:t>, más su capacidad de lucha, todo multiplicado por el número de </a:t>
            </a:r>
            <a:r>
              <a:rPr lang="es-ES" i="1" dirty="0" smtClean="0">
                <a:latin typeface="Calibri" panose="020F0502020204030204" pitchFamily="34" charset="0"/>
              </a:rPr>
              <a:t>vidas por un quinto de la velocidad de la nave.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Introducción a la Programación Orientada a Objetos IPOO - </a:t>
            </a:r>
            <a:r>
              <a:rPr lang="es-AR" dirty="0" smtClean="0"/>
              <a:t>2019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VIDEOJUEGO</a:t>
            </a:r>
            <a:endParaRPr lang="es-AR" dirty="0"/>
          </a:p>
        </p:txBody>
      </p:sp>
      <p:sp>
        <p:nvSpPr>
          <p:cNvPr id="8" name="5 Rectángulo"/>
          <p:cNvSpPr/>
          <p:nvPr/>
        </p:nvSpPr>
        <p:spPr>
          <a:xfrm>
            <a:off x="283845" y="1317625"/>
            <a:ext cx="4232910" cy="55245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&lt;&lt;Atributos de clase&gt;&gt;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maxVidas:entero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Nave: </a:t>
            </a:r>
            <a:r>
              <a:rPr lang="es-ES" sz="2000" b="1" dirty="0" err="1">
                <a:solidFill>
                  <a:schemeClr val="tx1"/>
                </a:solidFill>
              </a:rPr>
              <a:t>NaveEspacial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vidas:entero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antenas:entero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manos:entero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Alien</a:t>
            </a:r>
            <a:r>
              <a:rPr lang="es-ES" sz="2000" dirty="0">
                <a:solidFill>
                  <a:schemeClr val="tx1"/>
                </a:solidFill>
              </a:rPr>
              <a:t> (</a:t>
            </a:r>
            <a:r>
              <a:rPr lang="es-ES" sz="2000" dirty="0" err="1" smtClean="0">
                <a:solidFill>
                  <a:schemeClr val="tx1"/>
                </a:solidFill>
              </a:rPr>
              <a:t>n:NaveEspacial,v,a,m:entero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&lt;&lt;Comandos&gt;&gt;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recuperaVidas</a:t>
            </a:r>
            <a:r>
              <a:rPr lang="es-ES" sz="2000" dirty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recibeHerida</a:t>
            </a:r>
            <a:r>
              <a:rPr lang="es-ES" sz="2000" dirty="0">
                <a:solidFill>
                  <a:schemeClr val="tx1"/>
                </a:solidFill>
              </a:rPr>
              <a:t>()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copy</a:t>
            </a:r>
            <a:r>
              <a:rPr lang="es-ES" sz="2000" dirty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a:Alien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establecerNave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n</a:t>
            </a:r>
            <a:r>
              <a:rPr lang="es-ES" sz="2000" dirty="0" err="1" smtClean="0">
                <a:solidFill>
                  <a:schemeClr val="tx1"/>
                </a:solidFill>
              </a:rPr>
              <a:t>:NaveEspacial</a:t>
            </a:r>
            <a:r>
              <a:rPr lang="es-ES" sz="2000" dirty="0">
                <a:solidFill>
                  <a:schemeClr val="tx1"/>
                </a:solidFill>
              </a:rPr>
              <a:t>)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establecerAntenas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>
                <a:solidFill>
                  <a:schemeClr val="tx1"/>
                </a:solidFill>
              </a:rPr>
              <a:t>p</a:t>
            </a:r>
            <a:r>
              <a:rPr lang="es-ES" sz="2000" dirty="0" err="1" smtClean="0">
                <a:solidFill>
                  <a:schemeClr val="tx1"/>
                </a:solidFill>
              </a:rPr>
              <a:t>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establecerManos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p:entero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establecerVidas</a:t>
            </a:r>
            <a:r>
              <a:rPr lang="es-ES" sz="2000" dirty="0" smtClean="0">
                <a:solidFill>
                  <a:schemeClr val="tx1"/>
                </a:solidFill>
              </a:rPr>
              <a:t>(</a:t>
            </a:r>
            <a:r>
              <a:rPr lang="es-ES" sz="2000" dirty="0" err="1" smtClean="0">
                <a:solidFill>
                  <a:schemeClr val="tx1"/>
                </a:solidFill>
              </a:rPr>
              <a:t>p:entero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9" name="6 Conector recto"/>
          <p:cNvCxnSpPr/>
          <p:nvPr/>
        </p:nvCxnSpPr>
        <p:spPr>
          <a:xfrm>
            <a:off x="304800" y="1618064"/>
            <a:ext cx="419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8 Conector recto"/>
          <p:cNvCxnSpPr/>
          <p:nvPr/>
        </p:nvCxnSpPr>
        <p:spPr>
          <a:xfrm>
            <a:off x="304800" y="3775075"/>
            <a:ext cx="419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4628768" y="4098925"/>
            <a:ext cx="4118992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err="1">
                <a:solidFill>
                  <a:schemeClr val="tx1"/>
                </a:solidFill>
              </a:rPr>
              <a:t>copy</a:t>
            </a:r>
            <a:r>
              <a:rPr lang="es-ES" sz="2000" b="1" dirty="0">
                <a:solidFill>
                  <a:schemeClr val="tx1"/>
                </a:solidFill>
              </a:rPr>
              <a:t>(</a:t>
            </a:r>
            <a:r>
              <a:rPr lang="es-ES" sz="2000" b="1" dirty="0" err="1">
                <a:solidFill>
                  <a:schemeClr val="tx1"/>
                </a:solidFill>
              </a:rPr>
              <a:t>a:Alien</a:t>
            </a:r>
            <a:r>
              <a:rPr lang="es-ES" sz="20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Requiere a ligado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4648200" y="2613025"/>
            <a:ext cx="4191000" cy="1300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err="1" smtClean="0">
                <a:solidFill>
                  <a:schemeClr val="tx1"/>
                </a:solidFill>
              </a:rPr>
              <a:t>Alien</a:t>
            </a:r>
            <a:r>
              <a:rPr lang="es-ES" sz="2000" b="1" dirty="0" smtClean="0">
                <a:solidFill>
                  <a:schemeClr val="tx1"/>
                </a:solidFill>
              </a:rPr>
              <a:t>(n:NaveEspacial,</a:t>
            </a:r>
          </a:p>
          <a:p>
            <a:r>
              <a:rPr lang="es-ES" sz="2000" b="1" dirty="0" smtClean="0">
                <a:solidFill>
                  <a:schemeClr val="tx1"/>
                </a:solidFill>
              </a:rPr>
              <a:t>          </a:t>
            </a:r>
            <a:r>
              <a:rPr lang="es-ES" sz="2000" b="1" dirty="0" err="1" smtClean="0">
                <a:solidFill>
                  <a:schemeClr val="tx1"/>
                </a:solidFill>
              </a:rPr>
              <a:t>v,a,m:entero</a:t>
            </a:r>
            <a:r>
              <a:rPr lang="es-ES" sz="20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Requiere n ligado y v &lt;= 5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3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 DE ESTUDIO: VIDEOJUEGO</a:t>
            </a:r>
            <a:endParaRPr lang="es-AR" dirty="0"/>
          </a:p>
        </p:txBody>
      </p:sp>
      <p:sp>
        <p:nvSpPr>
          <p:cNvPr id="7" name="5 Rectángulo"/>
          <p:cNvSpPr/>
          <p:nvPr/>
        </p:nvSpPr>
        <p:spPr>
          <a:xfrm>
            <a:off x="283845" y="1333500"/>
            <a:ext cx="4232910" cy="52959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sz="2000" b="1" dirty="0" smtClean="0">
                <a:solidFill>
                  <a:schemeClr val="tx1"/>
                </a:solidFill>
              </a:rPr>
              <a:t>Alien</a:t>
            </a:r>
            <a:endParaRPr lang="en-U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&lt;&lt;Atributos de clase&gt;&gt;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maxVidas:entero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&lt;&lt;Atributos de instancia&gt;&gt;</a:t>
            </a: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Nave: </a:t>
            </a:r>
            <a:r>
              <a:rPr lang="es-ES" sz="2000" b="1" dirty="0" err="1">
                <a:solidFill>
                  <a:schemeClr val="tx1"/>
                </a:solidFill>
              </a:rPr>
              <a:t>NaveEspacial</a:t>
            </a:r>
            <a:endParaRPr lang="es-ES" sz="2000" b="1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vidas:entero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antenas:entero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manos:entero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smtClean="0">
                <a:solidFill>
                  <a:schemeClr val="tx1"/>
                </a:solidFill>
              </a:rPr>
              <a:t>…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obtenerNave</a:t>
            </a:r>
            <a:r>
              <a:rPr lang="es-ES" sz="2000" dirty="0">
                <a:solidFill>
                  <a:schemeClr val="tx1"/>
                </a:solidFill>
              </a:rPr>
              <a:t>():</a:t>
            </a:r>
            <a:r>
              <a:rPr lang="es-ES" sz="2000" dirty="0" err="1">
                <a:solidFill>
                  <a:schemeClr val="tx1"/>
                </a:solidFill>
              </a:rPr>
              <a:t>NaveEspacial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obtenerVidas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obtenerAntenas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obtenerManos</a:t>
            </a:r>
            <a:r>
              <a:rPr lang="es-ES" sz="20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2000" dirty="0" err="1">
                <a:solidFill>
                  <a:schemeClr val="tx1"/>
                </a:solidFill>
              </a:rPr>
              <a:t>obtenerFuerza</a:t>
            </a:r>
            <a:r>
              <a:rPr lang="es-ES" sz="2000" dirty="0" smtClean="0">
                <a:solidFill>
                  <a:schemeClr val="tx1"/>
                </a:solidFill>
              </a:rPr>
              <a:t>():real </a:t>
            </a:r>
            <a:endParaRPr lang="es-ES" sz="2000" dirty="0">
              <a:solidFill>
                <a:schemeClr val="tx1"/>
              </a:solidFill>
            </a:endParaRPr>
          </a:p>
          <a:p>
            <a:pPr fontAlgn="t"/>
            <a:r>
              <a:rPr lang="es-ES" sz="2000" dirty="0">
                <a:solidFill>
                  <a:schemeClr val="tx1"/>
                </a:solidFill>
              </a:rPr>
              <a:t>clone():</a:t>
            </a:r>
            <a:r>
              <a:rPr lang="es-ES" sz="2000" dirty="0" err="1" smtClean="0">
                <a:solidFill>
                  <a:schemeClr val="tx1"/>
                </a:solidFill>
              </a:rPr>
              <a:t>Alien</a:t>
            </a:r>
            <a:endParaRPr lang="es-ES" sz="2000" dirty="0" smtClean="0">
              <a:solidFill>
                <a:schemeClr val="tx1"/>
              </a:solidFill>
            </a:endParaRPr>
          </a:p>
          <a:p>
            <a:pPr fontAlgn="t"/>
            <a:r>
              <a:rPr lang="es-ES" sz="2000" dirty="0" err="1" smtClean="0">
                <a:solidFill>
                  <a:schemeClr val="tx1"/>
                </a:solidFill>
              </a:rPr>
              <a:t>equals</a:t>
            </a:r>
            <a:r>
              <a:rPr lang="es-ES" sz="2000" dirty="0" smtClean="0">
                <a:solidFill>
                  <a:schemeClr val="tx1"/>
                </a:solidFill>
              </a:rPr>
              <a:t>(a: </a:t>
            </a:r>
            <a:r>
              <a:rPr lang="es-ES" sz="2000" dirty="0" err="1" smtClean="0">
                <a:solidFill>
                  <a:schemeClr val="tx1"/>
                </a:solidFill>
              </a:rPr>
              <a:t>Alien</a:t>
            </a:r>
            <a:r>
              <a:rPr lang="es-ES" sz="2000" dirty="0" smtClean="0">
                <a:solidFill>
                  <a:schemeClr val="tx1"/>
                </a:solidFill>
              </a:rPr>
              <a:t>): </a:t>
            </a:r>
            <a:r>
              <a:rPr lang="es-ES" sz="2000" dirty="0" err="1" smtClean="0">
                <a:solidFill>
                  <a:schemeClr val="tx1"/>
                </a:solidFill>
              </a:rPr>
              <a:t>boolean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8" name="6 Conector recto"/>
          <p:cNvCxnSpPr/>
          <p:nvPr/>
        </p:nvCxnSpPr>
        <p:spPr>
          <a:xfrm>
            <a:off x="304800" y="1633939"/>
            <a:ext cx="419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04800" y="3790950"/>
            <a:ext cx="419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0 Rectángulo"/>
          <p:cNvSpPr/>
          <p:nvPr/>
        </p:nvSpPr>
        <p:spPr>
          <a:xfrm>
            <a:off x="4628768" y="4533900"/>
            <a:ext cx="4118992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sz="2000" b="1" dirty="0" err="1" smtClean="0">
                <a:solidFill>
                  <a:schemeClr val="tx1"/>
                </a:solidFill>
              </a:rPr>
              <a:t>equals</a:t>
            </a:r>
            <a:r>
              <a:rPr lang="es-ES" sz="2000" b="1" dirty="0" smtClean="0">
                <a:solidFill>
                  <a:schemeClr val="tx1"/>
                </a:solidFill>
              </a:rPr>
              <a:t>(a</a:t>
            </a:r>
            <a:r>
              <a:rPr lang="es-ES" sz="2000" b="1" dirty="0">
                <a:solidFill>
                  <a:schemeClr val="tx1"/>
                </a:solidFill>
              </a:rPr>
              <a:t>: </a:t>
            </a:r>
            <a:r>
              <a:rPr lang="es-ES" sz="2000" b="1" dirty="0" err="1">
                <a:solidFill>
                  <a:schemeClr val="tx1"/>
                </a:solidFill>
              </a:rPr>
              <a:t>Alien</a:t>
            </a:r>
            <a:r>
              <a:rPr lang="es-ES" sz="2000" b="1" dirty="0">
                <a:solidFill>
                  <a:schemeClr val="tx1"/>
                </a:solidFill>
              </a:rPr>
              <a:t>): </a:t>
            </a:r>
            <a:r>
              <a:rPr lang="es-ES" sz="2000" b="1" dirty="0" err="1" smtClean="0">
                <a:solidFill>
                  <a:schemeClr val="tx1"/>
                </a:solidFill>
              </a:rPr>
              <a:t>boolean</a:t>
            </a:r>
            <a:endParaRPr lang="es-ES" sz="2000" b="1" dirty="0">
              <a:solidFill>
                <a:schemeClr val="tx1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Requiere a ligado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4628768" y="3619500"/>
            <a:ext cx="4118992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err="1" smtClean="0">
                <a:solidFill>
                  <a:schemeClr val="tx1"/>
                </a:solidFill>
              </a:rPr>
              <a:t>obtenerFuerza</a:t>
            </a:r>
            <a:r>
              <a:rPr lang="es-ES" sz="2000" b="1" dirty="0" smtClean="0">
                <a:solidFill>
                  <a:schemeClr val="tx1"/>
                </a:solidFill>
              </a:rPr>
              <a:t>():real</a:t>
            </a:r>
            <a:endParaRPr lang="es-ES" sz="2000" b="1" dirty="0">
              <a:solidFill>
                <a:schemeClr val="tx1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Requieren Nave ligado 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2767</Words>
  <Application>Microsoft Office PowerPoint</Application>
  <PresentationFormat>Presentación en pantalla (4:3)</PresentationFormat>
  <Paragraphs>569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1" baseType="lpstr">
      <vt:lpstr>Arial</vt:lpstr>
      <vt:lpstr>Calibri</vt:lpstr>
      <vt:lpstr>Courier New</vt:lpstr>
      <vt:lpstr>Tema de Office</vt:lpstr>
      <vt:lpstr>INTRODUCCIÓN A LA PROGRAMACIÓN ORIENTADA A OBJETOS</vt:lpstr>
      <vt:lpstr>RELACIONES ENTRE CLASES</vt:lpstr>
      <vt:lpstr>RELACIONES ENTRE CLASES</vt:lpstr>
      <vt:lpstr>DEPENDENCIA ENTRE CLASES</vt:lpstr>
      <vt:lpstr>ASOCIACIÓN ENTRE CLASES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CASO DE ESTUDIO: VIDEOJUEGO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Sonia V. Rueda</cp:lastModifiedBy>
  <cp:revision>134</cp:revision>
  <dcterms:created xsi:type="dcterms:W3CDTF">2015-03-04T18:37:05Z</dcterms:created>
  <dcterms:modified xsi:type="dcterms:W3CDTF">2019-08-27T18:04:14Z</dcterms:modified>
</cp:coreProperties>
</file>